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3.png" ContentType="image/png"/>
  <Override PartName="/ppt/media/image22.png" ContentType="image/png"/>
  <Override PartName="/ppt/media/image28.png" ContentType="image/png"/>
  <Override PartName="/ppt/media/image8.jpeg" ContentType="image/jpeg"/>
  <Override PartName="/ppt/media/image5.png" ContentType="image/png"/>
  <Override PartName="/ppt/media/image30.png" ContentType="image/png"/>
  <Override PartName="/ppt/media/image4.png" ContentType="image/png"/>
  <Override PartName="/ppt/media/image27.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9.png" ContentType="image/png"/>
  <Override PartName="/ppt/media/image13.png" ContentType="image/png"/>
  <Override PartName="/ppt/media/image3.png" ContentType="image/png"/>
  <Override PartName="/ppt/media/image17.jpeg" ContentType="image/jpeg"/>
  <Override PartName="/ppt/media/image26.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6.png" ContentType="image/png"/>
  <Override PartName="/ppt/media/image15.png" ContentType="image/png"/>
  <Override PartName="/ppt/media/image18.jpeg" ContentType="image/jpeg"/>
  <Override PartName="/ppt/media/image19.png" ContentType="image/png"/>
  <Override PartName="/ppt/media/image21.png" ContentType="image/png"/>
  <Override PartName="/ppt/media/image20.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type="body"/>
          </p:nvPr>
        </p:nvSpPr>
        <p:spPr>
          <a:xfrm>
            <a:off x="713160" y="111996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5"/>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type="body"/>
          </p:nvPr>
        </p:nvSpPr>
        <p:spPr>
          <a:xfrm>
            <a:off x="71316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3"/>
          <p:cNvSpPr>
            <a:spLocks noGrp="1"/>
          </p:cNvSpPr>
          <p:nvPr>
            <p:ph type="body"/>
          </p:nvPr>
        </p:nvSpPr>
        <p:spPr>
          <a:xfrm>
            <a:off x="281448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4"/>
          <p:cNvSpPr>
            <a:spLocks noGrp="1"/>
          </p:cNvSpPr>
          <p:nvPr>
            <p:ph type="body"/>
          </p:nvPr>
        </p:nvSpPr>
        <p:spPr>
          <a:xfrm>
            <a:off x="491580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5"/>
          <p:cNvSpPr>
            <a:spLocks noGrp="1"/>
          </p:cNvSpPr>
          <p:nvPr>
            <p:ph type="body"/>
          </p:nvPr>
        </p:nvSpPr>
        <p:spPr>
          <a:xfrm>
            <a:off x="71316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6"/>
          <p:cNvSpPr>
            <a:spLocks noGrp="1"/>
          </p:cNvSpPr>
          <p:nvPr>
            <p:ph type="body"/>
          </p:nvPr>
        </p:nvSpPr>
        <p:spPr>
          <a:xfrm>
            <a:off x="281448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7"/>
          <p:cNvSpPr>
            <a:spLocks noGrp="1"/>
          </p:cNvSpPr>
          <p:nvPr>
            <p:ph type="body"/>
          </p:nvPr>
        </p:nvSpPr>
        <p:spPr>
          <a:xfrm>
            <a:off x="491580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1" name="PlaceHolder 2"/>
          <p:cNvSpPr>
            <a:spLocks noGrp="1"/>
          </p:cNvSpPr>
          <p:nvPr>
            <p:ph type="subTitle"/>
          </p:nvPr>
        </p:nvSpPr>
        <p:spPr>
          <a:xfrm>
            <a:off x="713160" y="1119960"/>
            <a:ext cx="6214680" cy="3867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 name="PlaceHolder 2"/>
          <p:cNvSpPr>
            <a:spLocks noGrp="1"/>
          </p:cNvSpPr>
          <p:nvPr>
            <p:ph type="body"/>
          </p:nvPr>
        </p:nvSpPr>
        <p:spPr>
          <a:xfrm>
            <a:off x="713160" y="1119960"/>
            <a:ext cx="621468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713160" y="530640"/>
            <a:ext cx="5767920" cy="2449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713160" y="1119960"/>
            <a:ext cx="6214680" cy="3867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4"/>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4"/>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2" name="PlaceHolder 2"/>
          <p:cNvSpPr>
            <a:spLocks noGrp="1"/>
          </p:cNvSpPr>
          <p:nvPr>
            <p:ph type="body"/>
          </p:nvPr>
        </p:nvSpPr>
        <p:spPr>
          <a:xfrm>
            <a:off x="713160" y="111996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3"/>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5"/>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0" name="PlaceHolder 2"/>
          <p:cNvSpPr>
            <a:spLocks noGrp="1"/>
          </p:cNvSpPr>
          <p:nvPr>
            <p:ph type="body"/>
          </p:nvPr>
        </p:nvSpPr>
        <p:spPr>
          <a:xfrm>
            <a:off x="71316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3"/>
          <p:cNvSpPr>
            <a:spLocks noGrp="1"/>
          </p:cNvSpPr>
          <p:nvPr>
            <p:ph type="body"/>
          </p:nvPr>
        </p:nvSpPr>
        <p:spPr>
          <a:xfrm>
            <a:off x="281448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4"/>
          <p:cNvSpPr>
            <a:spLocks noGrp="1"/>
          </p:cNvSpPr>
          <p:nvPr>
            <p:ph type="body"/>
          </p:nvPr>
        </p:nvSpPr>
        <p:spPr>
          <a:xfrm>
            <a:off x="491580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5"/>
          <p:cNvSpPr>
            <a:spLocks noGrp="1"/>
          </p:cNvSpPr>
          <p:nvPr>
            <p:ph type="body"/>
          </p:nvPr>
        </p:nvSpPr>
        <p:spPr>
          <a:xfrm>
            <a:off x="71316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6"/>
          <p:cNvSpPr>
            <a:spLocks noGrp="1"/>
          </p:cNvSpPr>
          <p:nvPr>
            <p:ph type="body"/>
          </p:nvPr>
        </p:nvSpPr>
        <p:spPr>
          <a:xfrm>
            <a:off x="281448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85" name="PlaceHolder 7"/>
          <p:cNvSpPr>
            <a:spLocks noGrp="1"/>
          </p:cNvSpPr>
          <p:nvPr>
            <p:ph type="body"/>
          </p:nvPr>
        </p:nvSpPr>
        <p:spPr>
          <a:xfrm>
            <a:off x="491580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1" name="PlaceHolder 2"/>
          <p:cNvSpPr>
            <a:spLocks noGrp="1"/>
          </p:cNvSpPr>
          <p:nvPr>
            <p:ph type="subTitle"/>
          </p:nvPr>
        </p:nvSpPr>
        <p:spPr>
          <a:xfrm>
            <a:off x="713160" y="1119960"/>
            <a:ext cx="6214680" cy="3867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3" name="PlaceHolder 2"/>
          <p:cNvSpPr>
            <a:spLocks noGrp="1"/>
          </p:cNvSpPr>
          <p:nvPr>
            <p:ph type="body"/>
          </p:nvPr>
        </p:nvSpPr>
        <p:spPr>
          <a:xfrm>
            <a:off x="713160" y="1119960"/>
            <a:ext cx="621468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5"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body"/>
          </p:nvPr>
        </p:nvSpPr>
        <p:spPr>
          <a:xfrm>
            <a:off x="713160" y="1119960"/>
            <a:ext cx="621468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713160" y="530640"/>
            <a:ext cx="5767920" cy="2449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0"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02"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4"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06" name="PlaceHolder 4"/>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8"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10" name="PlaceHolder 4"/>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2" name="PlaceHolder 2"/>
          <p:cNvSpPr>
            <a:spLocks noGrp="1"/>
          </p:cNvSpPr>
          <p:nvPr>
            <p:ph type="body"/>
          </p:nvPr>
        </p:nvSpPr>
        <p:spPr>
          <a:xfrm>
            <a:off x="713160" y="111996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3"/>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5"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5"/>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0" name="PlaceHolder 2"/>
          <p:cNvSpPr>
            <a:spLocks noGrp="1"/>
          </p:cNvSpPr>
          <p:nvPr>
            <p:ph type="body"/>
          </p:nvPr>
        </p:nvSpPr>
        <p:spPr>
          <a:xfrm>
            <a:off x="71316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3"/>
          <p:cNvSpPr>
            <a:spLocks noGrp="1"/>
          </p:cNvSpPr>
          <p:nvPr>
            <p:ph type="body"/>
          </p:nvPr>
        </p:nvSpPr>
        <p:spPr>
          <a:xfrm>
            <a:off x="281448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4"/>
          <p:cNvSpPr>
            <a:spLocks noGrp="1"/>
          </p:cNvSpPr>
          <p:nvPr>
            <p:ph type="body"/>
          </p:nvPr>
        </p:nvSpPr>
        <p:spPr>
          <a:xfrm>
            <a:off x="491580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23" name="PlaceHolder 5"/>
          <p:cNvSpPr>
            <a:spLocks noGrp="1"/>
          </p:cNvSpPr>
          <p:nvPr>
            <p:ph type="body"/>
          </p:nvPr>
        </p:nvSpPr>
        <p:spPr>
          <a:xfrm>
            <a:off x="71316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24" name="PlaceHolder 6"/>
          <p:cNvSpPr>
            <a:spLocks noGrp="1"/>
          </p:cNvSpPr>
          <p:nvPr>
            <p:ph type="body"/>
          </p:nvPr>
        </p:nvSpPr>
        <p:spPr>
          <a:xfrm>
            <a:off x="281448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25" name="PlaceHolder 7"/>
          <p:cNvSpPr>
            <a:spLocks noGrp="1"/>
          </p:cNvSpPr>
          <p:nvPr>
            <p:ph type="body"/>
          </p:nvPr>
        </p:nvSpPr>
        <p:spPr>
          <a:xfrm>
            <a:off x="491580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9" name="PlaceHolder 2"/>
          <p:cNvSpPr>
            <a:spLocks noGrp="1"/>
          </p:cNvSpPr>
          <p:nvPr>
            <p:ph type="subTitle"/>
          </p:nvPr>
        </p:nvSpPr>
        <p:spPr>
          <a:xfrm>
            <a:off x="713160" y="1119960"/>
            <a:ext cx="6214680" cy="3867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1" name="PlaceHolder 2"/>
          <p:cNvSpPr>
            <a:spLocks noGrp="1"/>
          </p:cNvSpPr>
          <p:nvPr>
            <p:ph type="body"/>
          </p:nvPr>
        </p:nvSpPr>
        <p:spPr>
          <a:xfrm>
            <a:off x="713160" y="1119960"/>
            <a:ext cx="621468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9"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3"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34"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713160" y="530640"/>
            <a:ext cx="5767920" cy="2449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8"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39"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40"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2"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4"/>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6"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48" name="PlaceHolder 4"/>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0" name="PlaceHolder 2"/>
          <p:cNvSpPr>
            <a:spLocks noGrp="1"/>
          </p:cNvSpPr>
          <p:nvPr>
            <p:ph type="body"/>
          </p:nvPr>
        </p:nvSpPr>
        <p:spPr>
          <a:xfrm>
            <a:off x="713160" y="111996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3"/>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3"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56" name="PlaceHolder 5"/>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8" name="PlaceHolder 2"/>
          <p:cNvSpPr>
            <a:spLocks noGrp="1"/>
          </p:cNvSpPr>
          <p:nvPr>
            <p:ph type="body"/>
          </p:nvPr>
        </p:nvSpPr>
        <p:spPr>
          <a:xfrm>
            <a:off x="71316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3"/>
          <p:cNvSpPr>
            <a:spLocks noGrp="1"/>
          </p:cNvSpPr>
          <p:nvPr>
            <p:ph type="body"/>
          </p:nvPr>
        </p:nvSpPr>
        <p:spPr>
          <a:xfrm>
            <a:off x="281448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60" name="PlaceHolder 4"/>
          <p:cNvSpPr>
            <a:spLocks noGrp="1"/>
          </p:cNvSpPr>
          <p:nvPr>
            <p:ph type="body"/>
          </p:nvPr>
        </p:nvSpPr>
        <p:spPr>
          <a:xfrm>
            <a:off x="4915800" y="111996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61" name="PlaceHolder 5"/>
          <p:cNvSpPr>
            <a:spLocks noGrp="1"/>
          </p:cNvSpPr>
          <p:nvPr>
            <p:ph type="body"/>
          </p:nvPr>
        </p:nvSpPr>
        <p:spPr>
          <a:xfrm>
            <a:off x="71316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62" name="PlaceHolder 6"/>
          <p:cNvSpPr>
            <a:spLocks noGrp="1"/>
          </p:cNvSpPr>
          <p:nvPr>
            <p:ph type="body"/>
          </p:nvPr>
        </p:nvSpPr>
        <p:spPr>
          <a:xfrm>
            <a:off x="281448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63" name="PlaceHolder 7"/>
          <p:cNvSpPr>
            <a:spLocks noGrp="1"/>
          </p:cNvSpPr>
          <p:nvPr>
            <p:ph type="body"/>
          </p:nvPr>
        </p:nvSpPr>
        <p:spPr>
          <a:xfrm>
            <a:off x="4915800" y="3140280"/>
            <a:ext cx="20008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713160" y="530640"/>
            <a:ext cx="5767920" cy="2449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3"/>
          <p:cNvSpPr>
            <a:spLocks noGrp="1"/>
          </p:cNvSpPr>
          <p:nvPr>
            <p:ph type="body"/>
          </p:nvPr>
        </p:nvSpPr>
        <p:spPr>
          <a:xfrm>
            <a:off x="389772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4"/>
          <p:cNvSpPr>
            <a:spLocks noGrp="1"/>
          </p:cNvSpPr>
          <p:nvPr>
            <p:ph type="body"/>
          </p:nvPr>
        </p:nvSpPr>
        <p:spPr>
          <a:xfrm>
            <a:off x="71316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type="body"/>
          </p:nvPr>
        </p:nvSpPr>
        <p:spPr>
          <a:xfrm>
            <a:off x="713160" y="1119960"/>
            <a:ext cx="3032640" cy="386748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3897720" y="314028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13160" y="530640"/>
            <a:ext cx="5767920" cy="528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type="body"/>
          </p:nvPr>
        </p:nvSpPr>
        <p:spPr>
          <a:xfrm>
            <a:off x="71316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3897720" y="1119960"/>
            <a:ext cx="3032640" cy="184464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713160" y="3140280"/>
            <a:ext cx="6214680" cy="18446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52525"/>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61960" y="1360440"/>
            <a:ext cx="8172360" cy="1508040"/>
          </a:xfrm>
          <a:prstGeom prst="rect">
            <a:avLst/>
          </a:prstGeom>
        </p:spPr>
        <p:txBody>
          <a:bodyPr tIns="91440" bIns="91440" anchor="ctr">
            <a:noAutofit/>
          </a:bodyPr>
          <a:p>
            <a:r>
              <a:rPr b="0" lang="en-US" sz="4500" spc="-1" strike="noStrike">
                <a:solidFill>
                  <a:srgbClr val="000000"/>
                </a:solidFill>
                <a:latin typeface="Arial"/>
              </a:rPr>
              <a:t>Click to edit the title text format</a:t>
            </a:r>
            <a:endParaRPr b="0" lang="en-US" sz="4500" spc="-1" strike="noStrike">
              <a:solidFill>
                <a:srgbClr val="000000"/>
              </a:solidFill>
              <a:latin typeface="Arial"/>
            </a:endParaRPr>
          </a:p>
        </p:txBody>
      </p:sp>
      <p:sp>
        <p:nvSpPr>
          <p:cNvPr id="1" name="Google Shape;11;p2"/>
          <p:cNvSpPr/>
          <p:nvPr/>
        </p:nvSpPr>
        <p:spPr>
          <a:xfrm>
            <a:off x="0" y="0"/>
            <a:ext cx="9178920" cy="5143320"/>
          </a:xfrm>
          <a:prstGeom prst="frame">
            <a:avLst>
              <a:gd name="adj1" fmla="val 3424"/>
            </a:avLst>
          </a:prstGeom>
          <a:solidFill>
            <a:schemeClr val="lt1"/>
          </a:solidFill>
          <a:ln w="0">
            <a:noFill/>
          </a:ln>
        </p:spPr>
        <p:style>
          <a:lnRef idx="0"/>
          <a:fillRef idx="0"/>
          <a:effectRef idx="0"/>
          <a:fontRef idx="minor"/>
        </p:style>
      </p:sp>
      <p:sp>
        <p:nvSpPr>
          <p:cNvPr id="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52525"/>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936320" y="2198880"/>
            <a:ext cx="2806920" cy="32472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0" name="PlaceHolder 2"/>
          <p:cNvSpPr>
            <a:spLocks noGrp="1"/>
          </p:cNvSpPr>
          <p:nvPr>
            <p:ph type="title"/>
          </p:nvPr>
        </p:nvSpPr>
        <p:spPr>
          <a:xfrm>
            <a:off x="4327920" y="1359720"/>
            <a:ext cx="684360" cy="29016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1" name="PlaceHolder 3"/>
          <p:cNvSpPr>
            <a:spLocks noGrp="1"/>
          </p:cNvSpPr>
          <p:nvPr>
            <p:ph type="title"/>
          </p:nvPr>
        </p:nvSpPr>
        <p:spPr>
          <a:xfrm>
            <a:off x="4327920" y="2227680"/>
            <a:ext cx="684360" cy="29016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2" name="PlaceHolder 4"/>
          <p:cNvSpPr>
            <a:spLocks noGrp="1"/>
          </p:cNvSpPr>
          <p:nvPr>
            <p:ph type="title"/>
          </p:nvPr>
        </p:nvSpPr>
        <p:spPr>
          <a:xfrm>
            <a:off x="4936320" y="3944160"/>
            <a:ext cx="2719080" cy="32472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3" name="PlaceHolder 5"/>
          <p:cNvSpPr>
            <a:spLocks noGrp="1"/>
          </p:cNvSpPr>
          <p:nvPr>
            <p:ph type="title"/>
          </p:nvPr>
        </p:nvSpPr>
        <p:spPr>
          <a:xfrm>
            <a:off x="4936320" y="1359720"/>
            <a:ext cx="2719080" cy="32472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4" name="PlaceHolder 6"/>
          <p:cNvSpPr>
            <a:spLocks noGrp="1"/>
          </p:cNvSpPr>
          <p:nvPr>
            <p:ph type="title"/>
          </p:nvPr>
        </p:nvSpPr>
        <p:spPr>
          <a:xfrm>
            <a:off x="4936320" y="3076200"/>
            <a:ext cx="2719080" cy="32472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5" name="PlaceHolder 7"/>
          <p:cNvSpPr>
            <a:spLocks noGrp="1"/>
          </p:cNvSpPr>
          <p:nvPr>
            <p:ph type="title"/>
          </p:nvPr>
        </p:nvSpPr>
        <p:spPr>
          <a:xfrm>
            <a:off x="4327920" y="3076200"/>
            <a:ext cx="684360" cy="29016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6" name="PlaceHolder 8"/>
          <p:cNvSpPr>
            <a:spLocks noGrp="1"/>
          </p:cNvSpPr>
          <p:nvPr>
            <p:ph type="title"/>
          </p:nvPr>
        </p:nvSpPr>
        <p:spPr>
          <a:xfrm>
            <a:off x="4327920" y="3944160"/>
            <a:ext cx="684360" cy="290160"/>
          </a:xfrm>
          <a:prstGeom prst="rect">
            <a:avLst/>
          </a:prstGeom>
        </p:spPr>
        <p:txBody>
          <a:bodyPr tIns="91440" bIns="91440" anchor="ctr">
            <a:noAutofit/>
          </a:bodyPr>
          <a:p>
            <a:r>
              <a:rPr b="0" lang="en-US" sz="1700" spc="-1" strike="noStrike">
                <a:solidFill>
                  <a:srgbClr val="000000"/>
                </a:solidFill>
                <a:latin typeface="Arial"/>
              </a:rPr>
              <a:t>Click to edit the title text format</a:t>
            </a:r>
            <a:endParaRPr b="0" lang="en-US" sz="1700" spc="-1" strike="noStrike">
              <a:solidFill>
                <a:srgbClr val="000000"/>
              </a:solidFill>
              <a:latin typeface="Arial"/>
            </a:endParaRPr>
          </a:p>
        </p:txBody>
      </p:sp>
      <p:sp>
        <p:nvSpPr>
          <p:cNvPr id="47" name="PlaceHolder 9"/>
          <p:cNvSpPr>
            <a:spLocks noGrp="1"/>
          </p:cNvSpPr>
          <p:nvPr>
            <p:ph type="title"/>
          </p:nvPr>
        </p:nvSpPr>
        <p:spPr>
          <a:xfrm>
            <a:off x="4327920" y="530640"/>
            <a:ext cx="3768840" cy="528120"/>
          </a:xfrm>
          <a:prstGeom prst="rect">
            <a:avLst/>
          </a:prstGeom>
        </p:spPr>
        <p:txBody>
          <a:bodyPr tIns="91440" bIns="91440">
            <a:noAutofit/>
          </a:bodyPr>
          <a:p>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
        <p:nvSpPr>
          <p:cNvPr id="48" name="Google Shape;29;p4"/>
          <p:cNvSpPr/>
          <p:nvPr/>
        </p:nvSpPr>
        <p:spPr>
          <a:xfrm>
            <a:off x="0" y="0"/>
            <a:ext cx="2453760" cy="5143320"/>
          </a:xfrm>
          <a:prstGeom prst="rect">
            <a:avLst/>
          </a:prstGeom>
          <a:solidFill>
            <a:schemeClr val="lt1"/>
          </a:solidFill>
          <a:ln w="0">
            <a:noFill/>
          </a:ln>
        </p:spPr>
        <p:style>
          <a:lnRef idx="0"/>
          <a:fillRef idx="0"/>
          <a:effectRef idx="0"/>
          <a:fontRef idx="minor"/>
        </p:style>
      </p:sp>
      <p:sp>
        <p:nvSpPr>
          <p:cNvPr id="4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Google Shape;31;p5"/>
          <p:cNvSpPr/>
          <p:nvPr/>
        </p:nvSpPr>
        <p:spPr>
          <a:xfrm>
            <a:off x="4581720" y="0"/>
            <a:ext cx="4561920" cy="5143320"/>
          </a:xfrm>
          <a:prstGeom prst="rect">
            <a:avLst/>
          </a:prstGeom>
          <a:solidFill>
            <a:schemeClr val="dk1"/>
          </a:solidFill>
          <a:ln w="0">
            <a:noFill/>
          </a:ln>
        </p:spPr>
        <p:style>
          <a:lnRef idx="0"/>
          <a:fillRef idx="0"/>
          <a:effectRef idx="0"/>
          <a:fontRef idx="minor"/>
        </p:style>
      </p:sp>
      <p:sp>
        <p:nvSpPr>
          <p:cNvPr id="87" name="PlaceHolder 1"/>
          <p:cNvSpPr>
            <a:spLocks noGrp="1"/>
          </p:cNvSpPr>
          <p:nvPr>
            <p:ph type="title"/>
          </p:nvPr>
        </p:nvSpPr>
        <p:spPr>
          <a:xfrm>
            <a:off x="5013360" y="2565720"/>
            <a:ext cx="3423240" cy="628920"/>
          </a:xfrm>
          <a:prstGeom prst="rect">
            <a:avLst/>
          </a:prstGeom>
        </p:spPr>
        <p:txBody>
          <a:bodyPr tIns="91440" bIns="91440" anchor="ctr">
            <a:noAutofit/>
          </a:bodyPr>
          <a:p>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
        <p:nvSpPr>
          <p:cNvPr id="88" name="PlaceHolder 2"/>
          <p:cNvSpPr>
            <a:spLocks noGrp="1"/>
          </p:cNvSpPr>
          <p:nvPr>
            <p:ph type="title"/>
          </p:nvPr>
        </p:nvSpPr>
        <p:spPr>
          <a:xfrm>
            <a:off x="5379840" y="1501200"/>
            <a:ext cx="3057120" cy="1382040"/>
          </a:xfrm>
          <a:prstGeom prst="rect">
            <a:avLst/>
          </a:prstGeom>
        </p:spPr>
        <p:txBody>
          <a:bodyPr tIns="91440" bIns="91440" anchor="ctr">
            <a:noAutofit/>
          </a:bodyPr>
          <a:p>
            <a:r>
              <a:rPr b="0" lang="en-US" sz="7000" spc="-1" strike="noStrike">
                <a:solidFill>
                  <a:srgbClr val="000000"/>
                </a:solidFill>
                <a:latin typeface="Arial"/>
              </a:rPr>
              <a:t>Click to edit the title text format</a:t>
            </a:r>
            <a:endParaRPr b="0" lang="en-US" sz="7000" spc="-1" strike="noStrike">
              <a:solidFill>
                <a:srgbClr val="000000"/>
              </a:solidFill>
              <a:latin typeface="Arial"/>
            </a:endParaRPr>
          </a:p>
        </p:txBody>
      </p:sp>
      <p:sp>
        <p:nvSpPr>
          <p:cNvPr id="89"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body"/>
          </p:nvPr>
        </p:nvSpPr>
        <p:spPr>
          <a:xfrm>
            <a:off x="713160" y="1119960"/>
            <a:ext cx="6214680" cy="386748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127" name="PlaceHolder 2"/>
          <p:cNvSpPr>
            <a:spLocks noGrp="1"/>
          </p:cNvSpPr>
          <p:nvPr>
            <p:ph type="title"/>
          </p:nvPr>
        </p:nvSpPr>
        <p:spPr>
          <a:xfrm>
            <a:off x="713160" y="530640"/>
            <a:ext cx="5767920" cy="528120"/>
          </a:xfrm>
          <a:prstGeom prst="rect">
            <a:avLst/>
          </a:prstGeom>
        </p:spPr>
        <p:txBody>
          <a:bodyPr tIns="91440" bIns="91440">
            <a:noAutofit/>
          </a:bodyPr>
          <a:p>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9.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9.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9.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9.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9.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9.xml"/>
</Relationships>
</file>

<file path=ppt/slides/_rels/slide19.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3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9.xml"/>
</Relationships>
</file>

<file path=ppt/slides/_rels/slide2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9.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9.xml"/>
</Relationships>
</file>

<file path=ppt/slides/_rels/slide3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9.xml"/>
</Relationships>
</file>

<file path=ppt/slides/_rels/slide3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9.xml"/>
</Relationships>
</file>

<file path=ppt/slides/_rels/slide3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9.xml"/>
</Relationships>
</file>

<file path=ppt/slides/_rels/slide3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9.xml"/>
</Relationships>
</file>

<file path=ppt/slides/_rels/slide3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9.xml"/>
</Relationships>
</file>

<file path=ppt/slides/_rels/slide3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9.xml"/>
</Relationships>
</file>

<file path=ppt/slides/_rels/slide3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9.xml"/>
</Relationships>
</file>

<file path=ppt/slides/_rels/slide3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9.xml"/>
</Relationships>
</file>

<file path=ppt/slides/_rels/slide3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9.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9.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9.xml"/>
</Relationships>
</file>

<file path=ppt/slides/_rels/slide9.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3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Google Shape;183;p32" descr=""/>
          <p:cNvPicPr/>
          <p:nvPr/>
        </p:nvPicPr>
        <p:blipFill>
          <a:blip r:embed="rId1"/>
          <a:stretch/>
        </p:blipFill>
        <p:spPr>
          <a:xfrm>
            <a:off x="4142520" y="487800"/>
            <a:ext cx="858600" cy="858600"/>
          </a:xfrm>
          <a:prstGeom prst="rect">
            <a:avLst/>
          </a:prstGeom>
          <a:ln w="0">
            <a:noFill/>
          </a:ln>
        </p:spPr>
      </p:pic>
      <p:sp>
        <p:nvSpPr>
          <p:cNvPr id="165" name="Google Shape;184;p32"/>
          <p:cNvSpPr/>
          <p:nvPr/>
        </p:nvSpPr>
        <p:spPr>
          <a:xfrm>
            <a:off x="1484640" y="2248560"/>
            <a:ext cx="6174360" cy="155376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0" lang="es-MX" sz="3000" spc="-1" strike="noStrike">
                <a:solidFill>
                  <a:srgbClr val="ffffff"/>
                </a:solidFill>
                <a:latin typeface="Montserrat"/>
                <a:ea typeface="Montserrat"/>
              </a:rPr>
              <a:t>Introducción a GCP y Cloud Computing</a:t>
            </a:r>
            <a:endParaRPr b="0" lang="en-US" sz="3000" spc="-1" strike="noStrike">
              <a:latin typeface="Arial"/>
            </a:endParaRPr>
          </a:p>
          <a:p>
            <a:pPr algn="ctr">
              <a:lnSpc>
                <a:spcPct val="100000"/>
              </a:lnSpc>
              <a:tabLst>
                <a:tab algn="l" pos="0"/>
              </a:tabLst>
            </a:pPr>
            <a:endParaRPr b="0" lang="en-US" sz="3000" spc="-1" strike="noStrike">
              <a:latin typeface="Arial"/>
            </a:endParaRPr>
          </a:p>
        </p:txBody>
      </p:sp>
      <p:sp>
        <p:nvSpPr>
          <p:cNvPr id="166" name="Google Shape;185;p32"/>
          <p:cNvSpPr/>
          <p:nvPr/>
        </p:nvSpPr>
        <p:spPr>
          <a:xfrm>
            <a:off x="2515680" y="1784160"/>
            <a:ext cx="4111920" cy="396360"/>
          </a:xfrm>
          <a:prstGeom prst="rect">
            <a:avLst/>
          </a:prstGeom>
          <a:noFill/>
          <a:ln w="0">
            <a:noFill/>
          </a:ln>
        </p:spPr>
        <p:style>
          <a:lnRef idx="0"/>
          <a:fillRef idx="0"/>
          <a:effectRef idx="0"/>
          <a:fontRef idx="minor"/>
        </p:style>
        <p:txBody>
          <a:bodyPr tIns="91440" bIns="91440">
            <a:spAutoFit/>
          </a:bodyPr>
          <a:p>
            <a:pPr algn="ctr">
              <a:lnSpc>
                <a:spcPct val="100000"/>
              </a:lnSpc>
              <a:tabLst>
                <a:tab algn="l" pos="0"/>
              </a:tabLst>
            </a:pPr>
            <a:r>
              <a:rPr b="0" lang="en" sz="1400" spc="-1" strike="noStrike">
                <a:solidFill>
                  <a:srgbClr val="ffffff"/>
                </a:solidFill>
                <a:latin typeface="Roboto Mono"/>
                <a:ea typeface="Roboto Mono"/>
              </a:rPr>
              <a:t>Clase n° 1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Google Shape;225;p36"/>
          <p:cNvSpPr txBox="1"/>
          <p:nvPr/>
        </p:nvSpPr>
        <p:spPr>
          <a:xfrm>
            <a:off x="1387800" y="53064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El principio 5 - 3- 2</a:t>
            </a:r>
            <a:endParaRPr b="0" lang="en-US" sz="2600" spc="-1" strike="noStrike">
              <a:solidFill>
                <a:srgbClr val="000000"/>
              </a:solidFill>
              <a:latin typeface="Arial"/>
            </a:endParaRPr>
          </a:p>
        </p:txBody>
      </p:sp>
      <p:sp>
        <p:nvSpPr>
          <p:cNvPr id="207"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08"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09" name="CuadroTexto 8"/>
          <p:cNvSpPr/>
          <p:nvPr/>
        </p:nvSpPr>
        <p:spPr>
          <a:xfrm>
            <a:off x="528120" y="1174680"/>
            <a:ext cx="5570280" cy="81972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1" lang="es-AR" sz="1600" spc="-1" strike="noStrike" u="sng">
                <a:solidFill>
                  <a:srgbClr val="28262b"/>
                </a:solidFill>
                <a:uFillTx/>
                <a:latin typeface="Raleway"/>
                <a:ea typeface="Arial"/>
              </a:rPr>
              <a:t>Niveles de Responsabilidad</a:t>
            </a:r>
            <a:r>
              <a:rPr b="0" lang="es-AR" sz="1600" spc="-1" strike="noStrike">
                <a:solidFill>
                  <a:srgbClr val="252525"/>
                </a:solidFill>
                <a:latin typeface="Roboto Mono"/>
                <a:ea typeface="Roboto Mono"/>
              </a:rPr>
              <a:t>: </a:t>
            </a:r>
            <a:endParaRPr b="0" lang="en-US" sz="1600" spc="-1" strike="noStrike">
              <a:latin typeface="Arial"/>
            </a:endParaRPr>
          </a:p>
          <a:p>
            <a:pPr algn="just">
              <a:lnSpc>
                <a:spcPct val="150000"/>
              </a:lnSpc>
            </a:pPr>
            <a:endParaRPr b="0" lang="en-US" sz="1600" spc="-1" strike="noStrike">
              <a:latin typeface="Arial"/>
            </a:endParaRPr>
          </a:p>
        </p:txBody>
      </p:sp>
      <p:pic>
        <p:nvPicPr>
          <p:cNvPr id="210" name="Imagen 4" descr=""/>
          <p:cNvPicPr/>
          <p:nvPr/>
        </p:nvPicPr>
        <p:blipFill>
          <a:blip r:embed="rId1"/>
          <a:stretch/>
        </p:blipFill>
        <p:spPr>
          <a:xfrm>
            <a:off x="550800" y="1618920"/>
            <a:ext cx="8004600" cy="33958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Google Shape;225;p36"/>
          <p:cNvSpPr txBox="1"/>
          <p:nvPr/>
        </p:nvSpPr>
        <p:spPr>
          <a:xfrm>
            <a:off x="1387800" y="53064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El principio 5 - 3- 2</a:t>
            </a:r>
            <a:endParaRPr b="0" lang="en-US" sz="2600" spc="-1" strike="noStrike">
              <a:solidFill>
                <a:srgbClr val="000000"/>
              </a:solidFill>
              <a:latin typeface="Arial"/>
            </a:endParaRPr>
          </a:p>
        </p:txBody>
      </p:sp>
      <p:sp>
        <p:nvSpPr>
          <p:cNvPr id="212"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13"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14" name="CuadroTexto 8"/>
          <p:cNvSpPr/>
          <p:nvPr/>
        </p:nvSpPr>
        <p:spPr>
          <a:xfrm>
            <a:off x="528120" y="1174680"/>
            <a:ext cx="5570280" cy="191484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AR" sz="1600" spc="-1" strike="noStrike">
                <a:solidFill>
                  <a:srgbClr val="28262b"/>
                </a:solidFill>
                <a:latin typeface="Raleway"/>
                <a:ea typeface="Arial"/>
              </a:rPr>
              <a:t>2 – Modelos de Implementación: </a:t>
            </a:r>
            <a:endParaRPr b="0" lang="en-US" sz="1600" spc="-1" strike="noStrike">
              <a:latin typeface="Arial"/>
            </a:endParaRPr>
          </a:p>
          <a:p>
            <a:pPr marL="285840" indent="-285480" algn="just">
              <a:lnSpc>
                <a:spcPct val="150000"/>
              </a:lnSpc>
              <a:buClr>
                <a:srgbClr val="000000"/>
              </a:buClr>
              <a:buFont typeface="Arial"/>
              <a:buChar char="•"/>
            </a:pPr>
            <a:r>
              <a:rPr b="0" lang="es-AR" sz="1600" spc="-1" strike="noStrike">
                <a:solidFill>
                  <a:srgbClr val="28262b"/>
                </a:solidFill>
                <a:latin typeface="Raleway"/>
                <a:ea typeface="Arial"/>
              </a:rPr>
              <a:t>Nube Privada.</a:t>
            </a:r>
            <a:endParaRPr b="0" lang="en-US" sz="1600" spc="-1" strike="noStrike">
              <a:latin typeface="Arial"/>
            </a:endParaRPr>
          </a:p>
          <a:p>
            <a:pPr marL="285840" indent="-285480" algn="just">
              <a:lnSpc>
                <a:spcPct val="150000"/>
              </a:lnSpc>
              <a:buClr>
                <a:srgbClr val="000000"/>
              </a:buClr>
              <a:buFont typeface="Arial"/>
              <a:buChar char="•"/>
            </a:pPr>
            <a:r>
              <a:rPr b="0" lang="es-AR" sz="1600" spc="-1" strike="noStrike">
                <a:solidFill>
                  <a:srgbClr val="28262b"/>
                </a:solidFill>
                <a:latin typeface="Raleway"/>
                <a:ea typeface="Arial"/>
              </a:rPr>
              <a:t>Nube Pública.</a:t>
            </a:r>
            <a:endParaRPr b="0" lang="en-US" sz="1600" spc="-1" strike="noStrike">
              <a:latin typeface="Arial"/>
            </a:endParaRPr>
          </a:p>
          <a:p>
            <a:pPr algn="just">
              <a:lnSpc>
                <a:spcPct val="150000"/>
              </a:lnSpc>
            </a:pPr>
            <a:endParaRPr b="0" lang="en-US" sz="1600" spc="-1" strike="noStrike">
              <a:latin typeface="Arial"/>
            </a:endParaRPr>
          </a:p>
          <a:p>
            <a:pPr algn="just">
              <a:lnSpc>
                <a:spcPct val="150000"/>
              </a:lnSpc>
            </a:pPr>
            <a:endParaRPr b="0" lang="en-US" sz="1600" spc="-1" strike="noStrike">
              <a:latin typeface="Arial"/>
            </a:endParaRPr>
          </a:p>
        </p:txBody>
      </p:sp>
      <p:pic>
        <p:nvPicPr>
          <p:cNvPr id="215" name="Imagen 2" descr=""/>
          <p:cNvPicPr/>
          <p:nvPr/>
        </p:nvPicPr>
        <p:blipFill>
          <a:blip r:embed="rId1"/>
          <a:stretch/>
        </p:blipFill>
        <p:spPr>
          <a:xfrm>
            <a:off x="2192760" y="2358720"/>
            <a:ext cx="6451200" cy="2510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Google Shape;225;p36"/>
          <p:cNvSpPr txBox="1"/>
          <p:nvPr/>
        </p:nvSpPr>
        <p:spPr>
          <a:xfrm>
            <a:off x="1387800" y="36108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Proveedores de Servicios en la Nube</a:t>
            </a:r>
            <a:endParaRPr b="0" lang="en-US" sz="2600" spc="-1" strike="noStrike">
              <a:solidFill>
                <a:srgbClr val="000000"/>
              </a:solidFill>
              <a:latin typeface="Arial"/>
            </a:endParaRPr>
          </a:p>
        </p:txBody>
      </p:sp>
      <p:sp>
        <p:nvSpPr>
          <p:cNvPr id="217"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18"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19" name="CuadroTexto 8"/>
          <p:cNvSpPr/>
          <p:nvPr/>
        </p:nvSpPr>
        <p:spPr>
          <a:xfrm>
            <a:off x="534600" y="2373120"/>
            <a:ext cx="7854480" cy="273852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400" spc="-1" strike="noStrike">
                <a:solidFill>
                  <a:srgbClr val="252525"/>
                </a:solidFill>
                <a:latin typeface="Roboto Mono"/>
                <a:ea typeface="Roboto Mono"/>
              </a:rPr>
              <a:t>“</a:t>
            </a:r>
            <a:r>
              <a:rPr b="0" lang="es-MX" sz="1400" spc="-1" strike="noStrike">
                <a:solidFill>
                  <a:srgbClr val="252525"/>
                </a:solidFill>
                <a:latin typeface="Roboto Mono"/>
                <a:ea typeface="Roboto Mono"/>
              </a:rPr>
              <a:t>Quizás Amazon Web Services, es una de las plataformas  de servicios en la nube más conocidas, proporciona una variedad de servicios de infraestructura, tales como almacenamiento, redes, bases de datos, servicios de aplicaciones, potencia de cómputo, mensajería, inteligencia artificial, servicios móviles, seguridad, identidad y conformidad, entre otros. ¿Cuál es su principal ventaja?, sin dudas la experiencia en el mercado y el servicio de atención al cliente que ofrece”.</a:t>
            </a:r>
            <a:endParaRPr b="0" lang="en-US" sz="1400" spc="-1" strike="noStrike">
              <a:latin typeface="Arial"/>
            </a:endParaRPr>
          </a:p>
          <a:p>
            <a:pPr algn="just">
              <a:lnSpc>
                <a:spcPct val="150000"/>
              </a:lnSpc>
            </a:pPr>
            <a:endParaRPr b="0" lang="en-US" sz="1400" spc="-1" strike="noStrike">
              <a:latin typeface="Arial"/>
            </a:endParaRPr>
          </a:p>
          <a:p>
            <a:pPr algn="just">
              <a:lnSpc>
                <a:spcPct val="150000"/>
              </a:lnSpc>
            </a:pPr>
            <a:endParaRPr b="0" lang="en-US" sz="1400" spc="-1" strike="noStrike">
              <a:latin typeface="Arial"/>
            </a:endParaRPr>
          </a:p>
        </p:txBody>
      </p:sp>
      <p:pic>
        <p:nvPicPr>
          <p:cNvPr id="220" name="5 Imagen" descr="Amazon Web Services - Wikipedia, la enciclopedia libre"/>
          <p:cNvPicPr/>
          <p:nvPr/>
        </p:nvPicPr>
        <p:blipFill>
          <a:blip r:embed="rId1"/>
          <a:stretch/>
        </p:blipFill>
        <p:spPr>
          <a:xfrm>
            <a:off x="3394440" y="1400760"/>
            <a:ext cx="1754640" cy="8125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Google Shape;225;p36"/>
          <p:cNvSpPr txBox="1"/>
          <p:nvPr/>
        </p:nvSpPr>
        <p:spPr>
          <a:xfrm>
            <a:off x="1387800" y="36108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Proveedores de Servicios en la Nube</a:t>
            </a:r>
            <a:endParaRPr b="0" lang="en-US" sz="2600" spc="-1" strike="noStrike">
              <a:solidFill>
                <a:srgbClr val="000000"/>
              </a:solidFill>
              <a:latin typeface="Arial"/>
            </a:endParaRPr>
          </a:p>
        </p:txBody>
      </p:sp>
      <p:sp>
        <p:nvSpPr>
          <p:cNvPr id="222"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23"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24" name="CuadroTexto 8"/>
          <p:cNvSpPr/>
          <p:nvPr/>
        </p:nvSpPr>
        <p:spPr>
          <a:xfrm>
            <a:off x="534600" y="2373120"/>
            <a:ext cx="7833240" cy="209916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400" spc="-1" strike="noStrike">
                <a:solidFill>
                  <a:srgbClr val="252525"/>
                </a:solidFill>
                <a:latin typeface="Roboto Mono"/>
                <a:ea typeface="Roboto Mono"/>
              </a:rPr>
              <a:t>“</a:t>
            </a:r>
            <a:r>
              <a:rPr b="0" lang="es-MX" sz="1400" spc="-1" strike="noStrike">
                <a:solidFill>
                  <a:srgbClr val="252525"/>
                </a:solidFill>
                <a:latin typeface="Roboto Mono"/>
                <a:ea typeface="Roboto Mono"/>
              </a:rPr>
              <a:t>Microsoft Azure, proporciona una gama de servicios en la nube, incluidos servicios vinculados con la computación, analítica, almacenamiento y redes. Los usuarios pueden elegir entre estos servicios para desarrollar y escalar nuevas aplicaciones, o ejecutar aplicaciones existentes. ¿Cuál es su principal ventaja?, la rapidez”. </a:t>
            </a:r>
            <a:endParaRPr b="0" lang="en-US" sz="1400" spc="-1" strike="noStrike">
              <a:latin typeface="Arial"/>
            </a:endParaRPr>
          </a:p>
          <a:p>
            <a:pPr algn="just">
              <a:lnSpc>
                <a:spcPct val="150000"/>
              </a:lnSpc>
            </a:pPr>
            <a:endParaRPr b="0" lang="en-US" sz="1400" spc="-1" strike="noStrike">
              <a:latin typeface="Arial"/>
            </a:endParaRPr>
          </a:p>
          <a:p>
            <a:pPr algn="just">
              <a:lnSpc>
                <a:spcPct val="150000"/>
              </a:lnSpc>
            </a:pPr>
            <a:endParaRPr b="0" lang="en-US" sz="1400" spc="-1" strike="noStrike">
              <a:latin typeface="Arial"/>
            </a:endParaRPr>
          </a:p>
        </p:txBody>
      </p:sp>
      <p:pic>
        <p:nvPicPr>
          <p:cNvPr id="225" name="4 Imagen" descr="Inmarsat se asocia con Microsoft Azure IoT — Latam Satelital"/>
          <p:cNvPicPr/>
          <p:nvPr/>
        </p:nvPicPr>
        <p:blipFill>
          <a:blip r:embed="rId1"/>
          <a:stretch/>
        </p:blipFill>
        <p:spPr>
          <a:xfrm>
            <a:off x="3361680" y="1374120"/>
            <a:ext cx="1682640" cy="9396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Google Shape;225;p36"/>
          <p:cNvSpPr txBox="1"/>
          <p:nvPr/>
        </p:nvSpPr>
        <p:spPr>
          <a:xfrm>
            <a:off x="1387800" y="36108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Proveedores de Servicios en la Nube</a:t>
            </a:r>
            <a:endParaRPr b="0" lang="en-US" sz="2600" spc="-1" strike="noStrike">
              <a:solidFill>
                <a:srgbClr val="000000"/>
              </a:solidFill>
              <a:latin typeface="Arial"/>
            </a:endParaRPr>
          </a:p>
        </p:txBody>
      </p:sp>
      <p:sp>
        <p:nvSpPr>
          <p:cNvPr id="227"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28"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29" name="CuadroTexto 8"/>
          <p:cNvSpPr/>
          <p:nvPr/>
        </p:nvSpPr>
        <p:spPr>
          <a:xfrm>
            <a:off x="534600" y="2583360"/>
            <a:ext cx="7833240" cy="209916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400" spc="-1" strike="noStrike">
                <a:solidFill>
                  <a:srgbClr val="252525"/>
                </a:solidFill>
                <a:latin typeface="Roboto Mono"/>
                <a:ea typeface="Roboto Mono"/>
              </a:rPr>
              <a:t>“</a:t>
            </a:r>
            <a:r>
              <a:rPr b="0" lang="es-MX" sz="1400" spc="-1" strike="noStrike">
                <a:solidFill>
                  <a:srgbClr val="252525"/>
                </a:solidFill>
                <a:latin typeface="Roboto Mono"/>
                <a:ea typeface="Roboto Mono"/>
              </a:rPr>
              <a:t>Gooogle Cloud Platform, también conocida por la nomenclatura GCP, es una suite que contiene diversos servicios que funcionan en la misma infraestructura que utiliza Google de manera interna, por ejemplo con servicios como Youtube o Google Search”. ¿Cuál es su principal ventaja?, la seguridad.</a:t>
            </a:r>
            <a:endParaRPr b="0" lang="en-US" sz="1400" spc="-1" strike="noStrike">
              <a:latin typeface="Arial"/>
            </a:endParaRPr>
          </a:p>
          <a:p>
            <a:pPr algn="just">
              <a:lnSpc>
                <a:spcPct val="150000"/>
              </a:lnSpc>
            </a:pPr>
            <a:endParaRPr b="0" lang="en-US" sz="1400" spc="-1" strike="noStrike">
              <a:latin typeface="Arial"/>
            </a:endParaRPr>
          </a:p>
          <a:p>
            <a:pPr algn="just">
              <a:lnSpc>
                <a:spcPct val="150000"/>
              </a:lnSpc>
            </a:pPr>
            <a:endParaRPr b="0" lang="en-US" sz="1400" spc="-1" strike="noStrike">
              <a:latin typeface="Arial"/>
            </a:endParaRPr>
          </a:p>
        </p:txBody>
      </p:sp>
      <p:pic>
        <p:nvPicPr>
          <p:cNvPr id="230" name="3 Imagen" descr="Google Cloud Platform | uCloudStore"/>
          <p:cNvPicPr/>
          <p:nvPr/>
        </p:nvPicPr>
        <p:blipFill>
          <a:blip r:embed="rId1"/>
          <a:srcRect l="0" t="0" r="0" b="20603"/>
          <a:stretch/>
        </p:blipFill>
        <p:spPr>
          <a:xfrm>
            <a:off x="2619360" y="1233720"/>
            <a:ext cx="3145680" cy="12279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Google Shape;225;p36"/>
          <p:cNvSpPr txBox="1"/>
          <p:nvPr/>
        </p:nvSpPr>
        <p:spPr>
          <a:xfrm>
            <a:off x="1387800" y="36108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Proveedores de Servicios en la Nube</a:t>
            </a:r>
            <a:endParaRPr b="0" lang="en-US" sz="2600" spc="-1" strike="noStrike">
              <a:solidFill>
                <a:srgbClr val="000000"/>
              </a:solidFill>
              <a:latin typeface="Arial"/>
            </a:endParaRPr>
          </a:p>
        </p:txBody>
      </p:sp>
      <p:sp>
        <p:nvSpPr>
          <p:cNvPr id="232"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33"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34" name="CuadroTexto 8"/>
          <p:cNvSpPr/>
          <p:nvPr/>
        </p:nvSpPr>
        <p:spPr>
          <a:xfrm>
            <a:off x="473040" y="2210760"/>
            <a:ext cx="7833240" cy="273564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200" spc="-1" strike="noStrike">
                <a:solidFill>
                  <a:srgbClr val="252525"/>
                </a:solidFill>
                <a:latin typeface="Roboto Mono"/>
                <a:ea typeface="Roboto Mono"/>
              </a:rPr>
              <a:t>¿Ahora bien, cuál elegir?</a:t>
            </a:r>
            <a:endParaRPr b="0" lang="en-US" sz="1200" spc="-1" strike="noStrike">
              <a:latin typeface="Arial"/>
            </a:endParaRPr>
          </a:p>
          <a:p>
            <a:pPr algn="just">
              <a:lnSpc>
                <a:spcPct val="150000"/>
              </a:lnSpc>
            </a:pPr>
            <a:r>
              <a:rPr b="0" lang="es-MX" sz="1200" spc="-1" strike="noStrike">
                <a:solidFill>
                  <a:srgbClr val="252525"/>
                </a:solidFill>
                <a:latin typeface="Roboto Mono"/>
                <a:ea typeface="Roboto Mono"/>
              </a:rPr>
              <a:t>Resulta relevante destacar, que las distintas soluciones anteriormente mencionadas, ofrecen una serie de ventajas, similitudes y ciertas diferencias. La elección de una u otra tecnología, deberá realizarse en función de las necesidades computacionales de la organización y acompañado por la asesoría de un profesional capacitado en la temática. Quizás, una buena recomendación antes de tomar una decisión definitiva al respecto, sería tomar una prueba gratuita de cada una de las herramientas, para vivenciar de esa manera la experiencia de utilizar cada una de ellas. </a:t>
            </a:r>
            <a:endParaRPr b="0" lang="en-US" sz="1200" spc="-1" strike="noStrike">
              <a:latin typeface="Arial"/>
            </a:endParaRPr>
          </a:p>
          <a:p>
            <a:pPr algn="just">
              <a:lnSpc>
                <a:spcPct val="150000"/>
              </a:lnSpc>
            </a:pPr>
            <a:endParaRPr b="0" lang="en-US" sz="1200" spc="-1" strike="noStrike">
              <a:latin typeface="Arial"/>
            </a:endParaRPr>
          </a:p>
          <a:p>
            <a:pPr algn="just">
              <a:lnSpc>
                <a:spcPct val="150000"/>
              </a:lnSpc>
            </a:pPr>
            <a:endParaRPr b="0" lang="en-US" sz="1200" spc="-1" strike="noStrike">
              <a:latin typeface="Arial"/>
            </a:endParaRPr>
          </a:p>
        </p:txBody>
      </p:sp>
      <p:pic>
        <p:nvPicPr>
          <p:cNvPr id="235" name="Picture 2" descr=""/>
          <p:cNvPicPr/>
          <p:nvPr/>
        </p:nvPicPr>
        <p:blipFill>
          <a:blip r:embed="rId1"/>
          <a:stretch/>
        </p:blipFill>
        <p:spPr>
          <a:xfrm>
            <a:off x="6874920" y="514800"/>
            <a:ext cx="1795320" cy="20448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Google Shape;225;p36"/>
          <p:cNvSpPr txBox="1"/>
          <p:nvPr/>
        </p:nvSpPr>
        <p:spPr>
          <a:xfrm>
            <a:off x="1387800" y="36108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Modelo de Costos en la Nube</a:t>
            </a:r>
            <a:endParaRPr b="0" lang="en-US" sz="2600" spc="-1" strike="noStrike">
              <a:solidFill>
                <a:srgbClr val="000000"/>
              </a:solidFill>
              <a:latin typeface="Arial"/>
            </a:endParaRPr>
          </a:p>
        </p:txBody>
      </p:sp>
      <p:sp>
        <p:nvSpPr>
          <p:cNvPr id="237"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38"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39" name="CuadroTexto 8"/>
          <p:cNvSpPr/>
          <p:nvPr/>
        </p:nvSpPr>
        <p:spPr>
          <a:xfrm>
            <a:off x="491040" y="946080"/>
            <a:ext cx="7833240" cy="383004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200" spc="-1" strike="noStrike">
                <a:solidFill>
                  <a:srgbClr val="252525"/>
                </a:solidFill>
                <a:latin typeface="Roboto Mono"/>
                <a:ea typeface="Roboto Mono"/>
              </a:rPr>
              <a:t>Los Servicios en la Nube proporcionan un modelo de precios basados en “pago por uso” o “consumo”. </a:t>
            </a:r>
            <a:endParaRPr b="0" lang="en-US" sz="1200" spc="-1" strike="noStrike">
              <a:latin typeface="Arial"/>
            </a:endParaRPr>
          </a:p>
          <a:p>
            <a:pPr algn="just">
              <a:lnSpc>
                <a:spcPct val="150000"/>
              </a:lnSpc>
            </a:pPr>
            <a:endParaRPr b="0" lang="en-US" sz="1200" spc="-1" strike="noStrike">
              <a:latin typeface="Arial"/>
            </a:endParaRPr>
          </a:p>
          <a:p>
            <a:pPr algn="just">
              <a:lnSpc>
                <a:spcPct val="150000"/>
              </a:lnSpc>
            </a:pPr>
            <a:r>
              <a:rPr b="0" lang="es-MX" sz="1200" spc="-1" strike="noStrike">
                <a:solidFill>
                  <a:srgbClr val="252525"/>
                </a:solidFill>
                <a:latin typeface="Roboto Mono"/>
                <a:ea typeface="Roboto Mono"/>
              </a:rPr>
              <a:t>Este modelo basado en el consumo aporta muchas ventajas, por ejemplo:</a:t>
            </a:r>
            <a:endParaRPr b="0" lang="en-US" sz="1200" spc="-1" strike="noStrike">
              <a:latin typeface="Arial"/>
            </a:endParaRPr>
          </a:p>
          <a:p>
            <a:pPr algn="just">
              <a:lnSpc>
                <a:spcPct val="150000"/>
              </a:lnSpc>
            </a:pPr>
            <a:endParaRPr b="0" lang="en-US" sz="1200" spc="-1" strike="noStrike">
              <a:latin typeface="Arial"/>
            </a:endParaRPr>
          </a:p>
          <a:p>
            <a:pPr marL="171360" indent="-171000" algn="just">
              <a:lnSpc>
                <a:spcPct val="150000"/>
              </a:lnSpc>
              <a:buClr>
                <a:srgbClr val="000000"/>
              </a:buClr>
              <a:buSzPct val="90000"/>
              <a:buFont typeface="Arial"/>
              <a:buChar char="•"/>
            </a:pPr>
            <a:r>
              <a:rPr b="0" lang="es-MX" sz="1200" spc="-1" strike="noStrike">
                <a:solidFill>
                  <a:srgbClr val="252525"/>
                </a:solidFill>
                <a:latin typeface="Roboto Mono"/>
                <a:ea typeface="Roboto Mono"/>
              </a:rPr>
              <a:t>No hay costos iniciales de infraestructura.</a:t>
            </a:r>
            <a:endParaRPr b="0" lang="en-US" sz="1200" spc="-1" strike="noStrike">
              <a:latin typeface="Arial"/>
            </a:endParaRPr>
          </a:p>
          <a:p>
            <a:pPr marL="171360" indent="-171000" algn="just">
              <a:lnSpc>
                <a:spcPct val="150000"/>
              </a:lnSpc>
              <a:buClr>
                <a:srgbClr val="000000"/>
              </a:buClr>
              <a:buSzPct val="90000"/>
              <a:buFont typeface="Arial"/>
              <a:buChar char="•"/>
            </a:pPr>
            <a:r>
              <a:rPr b="0" lang="es-MX" sz="1200" spc="-1" strike="noStrike">
                <a:solidFill>
                  <a:srgbClr val="252525"/>
                </a:solidFill>
                <a:latin typeface="Roboto Mono"/>
                <a:ea typeface="Roboto Mono"/>
              </a:rPr>
              <a:t>No es necesario comprar ni administrar infraestructuras costosas que es posible que no se aprovechen del todo.</a:t>
            </a:r>
            <a:endParaRPr b="0" lang="en-US" sz="1200" spc="-1" strike="noStrike">
              <a:latin typeface="Arial"/>
            </a:endParaRPr>
          </a:p>
          <a:p>
            <a:pPr marL="171360" indent="-171000" algn="just">
              <a:lnSpc>
                <a:spcPct val="150000"/>
              </a:lnSpc>
              <a:buClr>
                <a:srgbClr val="000000"/>
              </a:buClr>
              <a:buSzPct val="90000"/>
              <a:buFont typeface="Arial"/>
              <a:buChar char="•"/>
            </a:pPr>
            <a:r>
              <a:rPr b="0" lang="es-MX" sz="1200" spc="-1" strike="noStrike">
                <a:solidFill>
                  <a:srgbClr val="252525"/>
                </a:solidFill>
                <a:latin typeface="Roboto Mono"/>
                <a:ea typeface="Roboto Mono"/>
              </a:rPr>
              <a:t>Se puede pagar para obtener recursos adicionales, y solo si se necesitan y en el momento en el que se necesiten.</a:t>
            </a:r>
            <a:endParaRPr b="0" lang="en-US" sz="1200" spc="-1" strike="noStrike">
              <a:latin typeface="Arial"/>
            </a:endParaRPr>
          </a:p>
          <a:p>
            <a:pPr marL="171360" indent="-171000" algn="just">
              <a:lnSpc>
                <a:spcPct val="150000"/>
              </a:lnSpc>
              <a:buClr>
                <a:srgbClr val="000000"/>
              </a:buClr>
              <a:buSzPct val="90000"/>
              <a:buFont typeface="Arial"/>
              <a:buChar char="•"/>
            </a:pPr>
            <a:r>
              <a:rPr b="0" lang="es-MX" sz="1200" spc="-1" strike="noStrike">
                <a:solidFill>
                  <a:srgbClr val="252525"/>
                </a:solidFill>
                <a:latin typeface="Roboto Mono"/>
                <a:ea typeface="Roboto Mono"/>
              </a:rPr>
              <a:t>Se puede dejar de pagar por los recursos que ya no se necesiten.</a:t>
            </a:r>
            <a:endParaRPr b="0" lang="en-US" sz="1200" spc="-1" strike="noStrike">
              <a:latin typeface="Arial"/>
            </a:endParaRPr>
          </a:p>
          <a:p>
            <a:pPr algn="just">
              <a:lnSpc>
                <a:spcPct val="150000"/>
              </a:lnSpc>
            </a:pPr>
            <a:endParaRPr b="0" lang="en-US" sz="1200" spc="-1" strike="noStrike">
              <a:latin typeface="Arial"/>
            </a:endParaRPr>
          </a:p>
          <a:p>
            <a:pPr algn="just">
              <a:lnSpc>
                <a:spcPct val="150000"/>
              </a:lnSpc>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Google Shape;225;p36"/>
          <p:cNvSpPr txBox="1"/>
          <p:nvPr/>
        </p:nvSpPr>
        <p:spPr>
          <a:xfrm>
            <a:off x="1387800" y="36108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Modelo de Costos en la Nube</a:t>
            </a:r>
            <a:endParaRPr b="0" lang="en-US" sz="2600" spc="-1" strike="noStrike">
              <a:solidFill>
                <a:srgbClr val="000000"/>
              </a:solidFill>
              <a:latin typeface="Arial"/>
            </a:endParaRPr>
          </a:p>
        </p:txBody>
      </p:sp>
      <p:sp>
        <p:nvSpPr>
          <p:cNvPr id="241"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42"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243" name="Imagen 5" descr=""/>
          <p:cNvPicPr/>
          <p:nvPr/>
        </p:nvPicPr>
        <p:blipFill>
          <a:blip r:embed="rId1"/>
          <a:stretch/>
        </p:blipFill>
        <p:spPr>
          <a:xfrm>
            <a:off x="248400" y="889560"/>
            <a:ext cx="8422200" cy="39988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Google Shape;225;p36"/>
          <p:cNvSpPr txBox="1"/>
          <p:nvPr/>
        </p:nvSpPr>
        <p:spPr>
          <a:xfrm>
            <a:off x="1387800" y="361080"/>
            <a:ext cx="5767920" cy="528120"/>
          </a:xfrm>
          <a:prstGeom prst="rect">
            <a:avLst/>
          </a:prstGeom>
          <a:noFill/>
          <a:ln w="0">
            <a:noFill/>
          </a:ln>
        </p:spPr>
        <p:txBody>
          <a:bodyPr tIns="91440" bIns="91440">
            <a:noAutofit/>
          </a:bodyPr>
          <a:p>
            <a:pPr algn="ctr">
              <a:lnSpc>
                <a:spcPct val="100000"/>
              </a:lnSpc>
              <a:tabLst>
                <a:tab algn="l" pos="0"/>
              </a:tabLst>
            </a:pPr>
            <a:r>
              <a:rPr b="0" lang="en-US" sz="2600" spc="-1" strike="noStrike">
                <a:solidFill>
                  <a:srgbClr val="cea6ff"/>
                </a:solidFill>
                <a:latin typeface="Montserrat"/>
                <a:ea typeface="Montserrat"/>
              </a:rPr>
              <a:t>SPOF (Single Point Of Failure ó Punto Simple de Fallo)</a:t>
            </a:r>
            <a:endParaRPr b="0" lang="en-US" sz="2600" spc="-1" strike="noStrike">
              <a:solidFill>
                <a:srgbClr val="000000"/>
              </a:solidFill>
              <a:latin typeface="Arial"/>
            </a:endParaRPr>
          </a:p>
        </p:txBody>
      </p:sp>
      <p:sp>
        <p:nvSpPr>
          <p:cNvPr id="245"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46"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47" name="CuadroTexto 6"/>
          <p:cNvSpPr/>
          <p:nvPr/>
        </p:nvSpPr>
        <p:spPr>
          <a:xfrm>
            <a:off x="524520" y="1445040"/>
            <a:ext cx="4304520" cy="282636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200" spc="-1" strike="noStrike">
                <a:solidFill>
                  <a:srgbClr val="252525"/>
                </a:solidFill>
                <a:latin typeface="Roboto Mono"/>
                <a:ea typeface="Roboto Mono"/>
              </a:rPr>
              <a:t>La regla básica para hacer un sistema de alta disponibilidad es la replicación de elementos (Recordando la idea de RAID, Redundant Array of Independent Disks). Con SPOF se quiere hacer referencia a cualquier elemento no replicado y que puede estar sujeto a fallos; afectando con ello al servicio. Se debe evitar el SPOF en cualquier subsistema del sistema, ya que en caso de fallo puede peligrar el servicio de datos por culpa de un subsistema.</a:t>
            </a:r>
            <a:endParaRPr b="0" lang="en-US" sz="1200" spc="-1" strike="noStrike">
              <a:latin typeface="Arial"/>
            </a:endParaRPr>
          </a:p>
        </p:txBody>
      </p:sp>
      <p:pic>
        <p:nvPicPr>
          <p:cNvPr id="248" name="Picture 2" descr="Single point of failure - Wikipedia"/>
          <p:cNvPicPr/>
          <p:nvPr/>
        </p:nvPicPr>
        <p:blipFill>
          <a:blip r:embed="rId1"/>
          <a:stretch/>
        </p:blipFill>
        <p:spPr>
          <a:xfrm>
            <a:off x="4955040" y="1445040"/>
            <a:ext cx="3486240" cy="29340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Google Shape;225;p36"/>
          <p:cNvSpPr txBox="1"/>
          <p:nvPr/>
        </p:nvSpPr>
        <p:spPr>
          <a:xfrm>
            <a:off x="1387800" y="36108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Riesgos del Cómputo en la Nube</a:t>
            </a:r>
            <a:endParaRPr b="0" lang="en-US" sz="2600" spc="-1" strike="noStrike">
              <a:solidFill>
                <a:srgbClr val="000000"/>
              </a:solidFill>
              <a:latin typeface="Arial"/>
            </a:endParaRPr>
          </a:p>
        </p:txBody>
      </p:sp>
      <p:sp>
        <p:nvSpPr>
          <p:cNvPr id="250"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51"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52" name="CuadroTexto 6"/>
          <p:cNvSpPr/>
          <p:nvPr/>
        </p:nvSpPr>
        <p:spPr>
          <a:xfrm>
            <a:off x="1478520" y="956880"/>
            <a:ext cx="4590720" cy="1503720"/>
          </a:xfrm>
          <a:prstGeom prst="rect">
            <a:avLst/>
          </a:prstGeom>
          <a:noFill/>
          <a:ln w="0">
            <a:noFill/>
          </a:ln>
        </p:spPr>
        <p:style>
          <a:lnRef idx="0"/>
          <a:fillRef idx="0"/>
          <a:effectRef idx="0"/>
          <a:fontRef idx="minor"/>
        </p:style>
        <p:txBody>
          <a:bodyPr lIns="90000" rIns="90000" tIns="45000" bIns="45000">
            <a:spAutoFit/>
          </a:bodyPr>
          <a:p>
            <a:pPr marL="571680" indent="-571320" algn="just">
              <a:lnSpc>
                <a:spcPct val="150000"/>
              </a:lnSpc>
              <a:buClr>
                <a:srgbClr val="9c9c9c"/>
              </a:buClr>
              <a:buFont typeface="Arial"/>
              <a:buChar char="•"/>
            </a:pPr>
            <a:r>
              <a:rPr b="0" lang="es-AR" sz="1200" spc="-1" strike="noStrike">
                <a:solidFill>
                  <a:srgbClr val="252525"/>
                </a:solidFill>
                <a:latin typeface="Roboto Mono"/>
                <a:ea typeface="Roboto Mono"/>
              </a:rPr>
              <a:t>Pérdida de gobernanza.</a:t>
            </a:r>
            <a:endParaRPr b="0" lang="en-US" sz="1200" spc="-1" strike="noStrike">
              <a:latin typeface="Arial"/>
            </a:endParaRPr>
          </a:p>
          <a:p>
            <a:pPr marL="571680" indent="-571320" algn="just">
              <a:lnSpc>
                <a:spcPct val="150000"/>
              </a:lnSpc>
              <a:buClr>
                <a:srgbClr val="9c9c9c"/>
              </a:buClr>
              <a:buFont typeface="Arial"/>
              <a:buChar char="•"/>
            </a:pPr>
            <a:r>
              <a:rPr b="0" lang="es-AR" sz="1200" spc="-1" strike="noStrike">
                <a:solidFill>
                  <a:srgbClr val="252525"/>
                </a:solidFill>
                <a:latin typeface="Roboto Mono"/>
                <a:ea typeface="Roboto Mono"/>
              </a:rPr>
              <a:t>Dependencia.</a:t>
            </a:r>
            <a:endParaRPr b="0" lang="en-US" sz="1200" spc="-1" strike="noStrike">
              <a:latin typeface="Arial"/>
            </a:endParaRPr>
          </a:p>
          <a:p>
            <a:pPr marL="571680" indent="-571320" algn="just">
              <a:lnSpc>
                <a:spcPct val="150000"/>
              </a:lnSpc>
              <a:buClr>
                <a:srgbClr val="9c9c9c"/>
              </a:buClr>
              <a:buFont typeface="Arial"/>
              <a:buChar char="•"/>
            </a:pPr>
            <a:r>
              <a:rPr b="0" lang="es-AR" sz="1200" spc="-1" strike="noStrike">
                <a:solidFill>
                  <a:srgbClr val="252525"/>
                </a:solidFill>
                <a:latin typeface="Roboto Mono"/>
                <a:ea typeface="Roboto Mono"/>
              </a:rPr>
              <a:t>Integración.</a:t>
            </a:r>
            <a:endParaRPr b="0" lang="en-US" sz="1200" spc="-1" strike="noStrike">
              <a:latin typeface="Arial"/>
            </a:endParaRPr>
          </a:p>
          <a:p>
            <a:pPr marL="571680" indent="-571320" algn="just">
              <a:lnSpc>
                <a:spcPct val="150000"/>
              </a:lnSpc>
              <a:buClr>
                <a:srgbClr val="9c9c9c"/>
              </a:buClr>
              <a:buFont typeface="Arial"/>
              <a:buChar char="•"/>
            </a:pPr>
            <a:r>
              <a:rPr b="0" lang="es-AR" sz="1200" spc="-1" strike="noStrike">
                <a:solidFill>
                  <a:srgbClr val="252525"/>
                </a:solidFill>
                <a:latin typeface="Roboto Mono"/>
                <a:ea typeface="Roboto Mono"/>
              </a:rPr>
              <a:t>Incumplimiento de servicio.</a:t>
            </a:r>
            <a:endParaRPr b="0" lang="en-US" sz="1200" spc="-1" strike="noStrike">
              <a:latin typeface="Arial"/>
            </a:endParaRPr>
          </a:p>
          <a:p>
            <a:pPr marL="571680" indent="-571320" algn="just">
              <a:lnSpc>
                <a:spcPct val="150000"/>
              </a:lnSpc>
              <a:buClr>
                <a:srgbClr val="9c9c9c"/>
              </a:buClr>
              <a:buFont typeface="Arial"/>
              <a:buChar char="•"/>
            </a:pPr>
            <a:r>
              <a:rPr b="0" lang="es-AR" sz="1200" spc="-1" strike="noStrike">
                <a:solidFill>
                  <a:srgbClr val="252525"/>
                </a:solidFill>
                <a:latin typeface="Roboto Mono"/>
                <a:ea typeface="Roboto Mono"/>
              </a:rPr>
              <a:t>Aspectos vinculados con la privacidad</a:t>
            </a:r>
            <a:r>
              <a:rPr b="0" lang="es-AR" sz="1400" spc="-1" strike="noStrike">
                <a:solidFill>
                  <a:srgbClr val="000000"/>
                </a:solidFill>
                <a:latin typeface="Arial"/>
                <a:ea typeface="Arial"/>
              </a:rPr>
              <a:t>.</a:t>
            </a:r>
            <a:endParaRPr b="0" lang="en-US" sz="1400" spc="-1" strike="noStrike">
              <a:latin typeface="Arial"/>
            </a:endParaRPr>
          </a:p>
        </p:txBody>
      </p:sp>
      <p:pic>
        <p:nvPicPr>
          <p:cNvPr id="253" name="2 Imagen" descr="Aseguran que el fin de la neutralidad en la web aumentaría los ..."/>
          <p:cNvPicPr/>
          <p:nvPr/>
        </p:nvPicPr>
        <p:blipFill>
          <a:blip r:embed="rId1"/>
          <a:stretch/>
        </p:blipFill>
        <p:spPr>
          <a:xfrm>
            <a:off x="3124080" y="2583360"/>
            <a:ext cx="3432240" cy="2059200"/>
          </a:xfrm>
          <a:prstGeom prst="rect">
            <a:avLst/>
          </a:prstGeom>
          <a:ln w="0">
            <a:solidFill>
              <a:srgbClr val="252525"/>
            </a:solid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Google Shape;197;p34" descr=""/>
          <p:cNvPicPr/>
          <p:nvPr/>
        </p:nvPicPr>
        <p:blipFill>
          <a:blip r:embed="rId1"/>
          <a:srcRect l="16410" t="0" r="18076" b="0"/>
          <a:stretch/>
        </p:blipFill>
        <p:spPr>
          <a:xfrm>
            <a:off x="1580040" y="2731320"/>
            <a:ext cx="1810800" cy="1791360"/>
          </a:xfrm>
          <a:prstGeom prst="rect">
            <a:avLst/>
          </a:prstGeom>
          <a:ln w="0">
            <a:noFill/>
          </a:ln>
        </p:spPr>
      </p:pic>
      <p:pic>
        <p:nvPicPr>
          <p:cNvPr id="168" name="Google Shape;198;p34" descr=""/>
          <p:cNvPicPr/>
          <p:nvPr/>
        </p:nvPicPr>
        <p:blipFill>
          <a:blip r:embed="rId2"/>
          <a:srcRect l="0" t="0" r="0" b="34269"/>
          <a:stretch/>
        </p:blipFill>
        <p:spPr>
          <a:xfrm>
            <a:off x="1580040" y="705960"/>
            <a:ext cx="1810800" cy="1791360"/>
          </a:xfrm>
          <a:prstGeom prst="rect">
            <a:avLst/>
          </a:prstGeom>
          <a:ln w="0">
            <a:noFill/>
          </a:ln>
        </p:spPr>
      </p:pic>
      <p:sp>
        <p:nvSpPr>
          <p:cNvPr id="169" name="Google Shape;200;p34"/>
          <p:cNvSpPr txBox="1"/>
          <p:nvPr/>
        </p:nvSpPr>
        <p:spPr>
          <a:xfrm>
            <a:off x="5012640" y="1896840"/>
            <a:ext cx="3515040" cy="324720"/>
          </a:xfrm>
          <a:prstGeom prst="rect">
            <a:avLst/>
          </a:prstGeom>
          <a:noFill/>
          <a:ln w="0">
            <a:noFill/>
          </a:ln>
        </p:spPr>
        <p:txBody>
          <a:bodyPr tIns="91440" bIns="91440" anchor="ctr">
            <a:noAutofit/>
          </a:bodyPr>
          <a:p>
            <a:pPr>
              <a:lnSpc>
                <a:spcPct val="100000"/>
              </a:lnSpc>
              <a:tabLst>
                <a:tab algn="l" pos="0"/>
              </a:tabLst>
            </a:pPr>
            <a:r>
              <a:rPr b="0" lang="en" sz="1700" spc="-1" strike="noStrike">
                <a:solidFill>
                  <a:srgbClr val="ffffff"/>
                </a:solidFill>
                <a:latin typeface="Montserrat"/>
                <a:ea typeface="Montserrat"/>
              </a:rPr>
              <a:t>Fundamentos del Cloud Computing</a:t>
            </a:r>
            <a:endParaRPr b="0" lang="en-US" sz="1700" spc="-1" strike="noStrike">
              <a:solidFill>
                <a:srgbClr val="000000"/>
              </a:solidFill>
              <a:latin typeface="Arial"/>
            </a:endParaRPr>
          </a:p>
        </p:txBody>
      </p:sp>
      <p:sp>
        <p:nvSpPr>
          <p:cNvPr id="170" name="Google Shape;201;p34"/>
          <p:cNvSpPr txBox="1"/>
          <p:nvPr/>
        </p:nvSpPr>
        <p:spPr>
          <a:xfrm>
            <a:off x="5012640" y="2711160"/>
            <a:ext cx="2806920" cy="324720"/>
          </a:xfrm>
          <a:prstGeom prst="rect">
            <a:avLst/>
          </a:prstGeom>
          <a:noFill/>
          <a:ln w="0">
            <a:noFill/>
          </a:ln>
        </p:spPr>
        <p:txBody>
          <a:bodyPr tIns="91440" bIns="91440" anchor="ctr">
            <a:noAutofit/>
          </a:bodyPr>
          <a:p>
            <a:pPr>
              <a:lnSpc>
                <a:spcPct val="100000"/>
              </a:lnSpc>
              <a:tabLst>
                <a:tab algn="l" pos="0"/>
              </a:tabLst>
            </a:pPr>
            <a:r>
              <a:rPr b="0" lang="en" sz="1700" spc="-1" strike="noStrike">
                <a:solidFill>
                  <a:srgbClr val="ffffff"/>
                </a:solidFill>
                <a:latin typeface="Montserrat"/>
                <a:ea typeface="Montserrat"/>
              </a:rPr>
              <a:t>Intro a GCP</a:t>
            </a:r>
            <a:endParaRPr b="0" lang="en-US" sz="1700" spc="-1" strike="noStrike">
              <a:solidFill>
                <a:srgbClr val="000000"/>
              </a:solidFill>
              <a:latin typeface="Arial"/>
            </a:endParaRPr>
          </a:p>
        </p:txBody>
      </p:sp>
      <p:sp>
        <p:nvSpPr>
          <p:cNvPr id="171" name="Google Shape;203;p34"/>
          <p:cNvSpPr txBox="1"/>
          <p:nvPr/>
        </p:nvSpPr>
        <p:spPr>
          <a:xfrm>
            <a:off x="4404240" y="1821600"/>
            <a:ext cx="884520" cy="290160"/>
          </a:xfrm>
          <a:prstGeom prst="rect">
            <a:avLst/>
          </a:prstGeom>
          <a:noFill/>
          <a:ln w="0">
            <a:noFill/>
          </a:ln>
        </p:spPr>
        <p:txBody>
          <a:bodyPr tIns="91440" bIns="91440" anchor="ctr">
            <a:noAutofit/>
          </a:bodyPr>
          <a:p>
            <a:pPr>
              <a:lnSpc>
                <a:spcPct val="100000"/>
              </a:lnSpc>
              <a:tabLst>
                <a:tab algn="l" pos="0"/>
              </a:tabLst>
            </a:pPr>
            <a:r>
              <a:rPr b="0" lang="en" sz="1700" spc="-1" strike="noStrike">
                <a:solidFill>
                  <a:srgbClr val="ffffff"/>
                </a:solidFill>
                <a:latin typeface="Montserrat"/>
                <a:ea typeface="Montserrat"/>
              </a:rPr>
              <a:t>01</a:t>
            </a:r>
            <a:endParaRPr b="0" lang="en-US" sz="1700" spc="-1" strike="noStrike">
              <a:solidFill>
                <a:srgbClr val="000000"/>
              </a:solidFill>
              <a:latin typeface="Arial"/>
            </a:endParaRPr>
          </a:p>
        </p:txBody>
      </p:sp>
      <p:sp>
        <p:nvSpPr>
          <p:cNvPr id="172" name="Google Shape;204;p34"/>
          <p:cNvSpPr txBox="1"/>
          <p:nvPr/>
        </p:nvSpPr>
        <p:spPr>
          <a:xfrm>
            <a:off x="4404240" y="2739600"/>
            <a:ext cx="684360" cy="290160"/>
          </a:xfrm>
          <a:prstGeom prst="rect">
            <a:avLst/>
          </a:prstGeom>
          <a:noFill/>
          <a:ln w="0">
            <a:noFill/>
          </a:ln>
        </p:spPr>
        <p:txBody>
          <a:bodyPr tIns="91440" bIns="91440" anchor="ctr">
            <a:noAutofit/>
          </a:bodyPr>
          <a:p>
            <a:pPr>
              <a:lnSpc>
                <a:spcPct val="100000"/>
              </a:lnSpc>
              <a:tabLst>
                <a:tab algn="l" pos="0"/>
              </a:tabLst>
            </a:pPr>
            <a:r>
              <a:rPr b="0" lang="en" sz="1700" spc="-1" strike="noStrike">
                <a:solidFill>
                  <a:srgbClr val="ffffff"/>
                </a:solidFill>
                <a:latin typeface="Montserrat"/>
                <a:ea typeface="Montserrat"/>
              </a:rPr>
              <a:t>02</a:t>
            </a:r>
            <a:endParaRPr b="0" lang="en-US" sz="1700" spc="-1" strike="noStrike">
              <a:solidFill>
                <a:srgbClr val="000000"/>
              </a:solidFill>
              <a:latin typeface="Arial"/>
            </a:endParaRPr>
          </a:p>
        </p:txBody>
      </p:sp>
      <p:sp>
        <p:nvSpPr>
          <p:cNvPr id="173" name="Google Shape;211;p34"/>
          <p:cNvSpPr txBox="1"/>
          <p:nvPr/>
        </p:nvSpPr>
        <p:spPr>
          <a:xfrm>
            <a:off x="4327920" y="530640"/>
            <a:ext cx="3768840" cy="528120"/>
          </a:xfrm>
          <a:prstGeom prst="rect">
            <a:avLst/>
          </a:prstGeom>
          <a:noFill/>
          <a:ln w="0">
            <a:noFill/>
          </a:ln>
        </p:spPr>
        <p:txBody>
          <a:bodyPr tIns="91440" bIns="91440">
            <a:noAutofit/>
          </a:bodyPr>
          <a:p>
            <a:pPr>
              <a:lnSpc>
                <a:spcPct val="100000"/>
              </a:lnSpc>
              <a:tabLst>
                <a:tab algn="l" pos="0"/>
              </a:tabLst>
            </a:pPr>
            <a:r>
              <a:rPr b="0" lang="en" sz="2600" spc="-1" strike="noStrike">
                <a:solidFill>
                  <a:srgbClr val="cea6ff"/>
                </a:solidFill>
                <a:latin typeface="Montserrat"/>
                <a:ea typeface="Montserrat"/>
              </a:rPr>
              <a:t>TABLE OF CONTENTS</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Google Shape;225;p36"/>
          <p:cNvSpPr txBox="1"/>
          <p:nvPr/>
        </p:nvSpPr>
        <p:spPr>
          <a:xfrm>
            <a:off x="1387800" y="36108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Acuerdo de Nivel de Servicio</a:t>
            </a:r>
            <a:endParaRPr b="0" lang="en-US" sz="2600" spc="-1" strike="noStrike">
              <a:solidFill>
                <a:srgbClr val="000000"/>
              </a:solidFill>
              <a:latin typeface="Arial"/>
            </a:endParaRPr>
          </a:p>
        </p:txBody>
      </p:sp>
      <p:sp>
        <p:nvSpPr>
          <p:cNvPr id="255"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56"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57" name="CuadroTexto 6"/>
          <p:cNvSpPr/>
          <p:nvPr/>
        </p:nvSpPr>
        <p:spPr>
          <a:xfrm>
            <a:off x="411840" y="1015920"/>
            <a:ext cx="8029080" cy="118404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200" spc="-1" strike="noStrike">
                <a:solidFill>
                  <a:srgbClr val="252525"/>
                </a:solidFill>
                <a:latin typeface="Roboto Mono"/>
                <a:ea typeface="Roboto Mono"/>
              </a:rPr>
              <a:t>Un Service Level Agreement (SLA) es un contrato que describe el nivel de servicio que un cliente espera de su proveedor. Los Service Level Agreement, sirven para establecer unos indicadores que se puedan medir, para regular el servicio que un proveedor presta y así, asegurar el cumplimiento de las expectativas de los clientes.</a:t>
            </a:r>
            <a:endParaRPr b="0" lang="en-US" sz="1200" spc="-1" strike="noStrike">
              <a:latin typeface="Arial"/>
            </a:endParaRPr>
          </a:p>
        </p:txBody>
      </p:sp>
      <p:pic>
        <p:nvPicPr>
          <p:cNvPr id="258" name="2 Imagen" descr="ESQUEMA SALARIAL – ACUERDO MARCO APPYCE - SINDICATO DE PASTELEROS ..."/>
          <p:cNvPicPr/>
          <p:nvPr/>
        </p:nvPicPr>
        <p:blipFill>
          <a:blip r:embed="rId1"/>
          <a:stretch/>
        </p:blipFill>
        <p:spPr>
          <a:xfrm>
            <a:off x="4766760" y="2396160"/>
            <a:ext cx="3608640" cy="2188440"/>
          </a:xfrm>
          <a:prstGeom prst="rect">
            <a:avLst/>
          </a:prstGeom>
          <a:ln w="0">
            <a:solidFill>
              <a:srgbClr val="252525"/>
            </a:solid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Gastos de Capital vs Gastos Operativos</a:t>
            </a:r>
            <a:endParaRPr b="0" lang="en-US" sz="2600" spc="-1" strike="noStrike">
              <a:solidFill>
                <a:srgbClr val="000000"/>
              </a:solidFill>
              <a:latin typeface="Arial"/>
            </a:endParaRPr>
          </a:p>
        </p:txBody>
      </p:sp>
      <p:sp>
        <p:nvSpPr>
          <p:cNvPr id="260"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61"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62" name="CuadroTexto 6"/>
          <p:cNvSpPr/>
          <p:nvPr/>
        </p:nvSpPr>
        <p:spPr>
          <a:xfrm>
            <a:off x="336600" y="991440"/>
            <a:ext cx="8029080" cy="173124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200" spc="-1" strike="noStrike">
                <a:solidFill>
                  <a:srgbClr val="252525"/>
                </a:solidFill>
                <a:latin typeface="Roboto Mono"/>
                <a:ea typeface="Roboto Mono"/>
              </a:rPr>
              <a:t>Los servicios informáticos ofrecidos suelen variar en función de cada proveedor. Normalmente estos servicios incluyen:</a:t>
            </a:r>
            <a:endParaRPr b="0" lang="en-US" sz="1200" spc="-1" strike="noStrike">
              <a:latin typeface="Arial"/>
            </a:endParaRPr>
          </a:p>
          <a:p>
            <a:pPr algn="just">
              <a:lnSpc>
                <a:spcPct val="150000"/>
              </a:lnSpc>
            </a:pPr>
            <a:endParaRPr b="0" lang="en-US" sz="1200" spc="-1" strike="noStrike">
              <a:latin typeface="Arial"/>
            </a:endParaRPr>
          </a:p>
          <a:p>
            <a:pPr marL="171360" indent="-171000" algn="just">
              <a:lnSpc>
                <a:spcPct val="150000"/>
              </a:lnSpc>
              <a:buClr>
                <a:srgbClr val="9c9c9c"/>
              </a:buClr>
              <a:buFont typeface="Arial"/>
              <a:buChar char="•"/>
            </a:pPr>
            <a:r>
              <a:rPr b="0" lang="es-MX" sz="1200" spc="-1" strike="noStrike">
                <a:solidFill>
                  <a:srgbClr val="252525"/>
                </a:solidFill>
                <a:latin typeface="Roboto Mono"/>
                <a:ea typeface="Roboto Mono"/>
              </a:rPr>
              <a:t>Potencia de proceso: por ejemplo, aplicaciones web o servidores Linux.</a:t>
            </a:r>
            <a:endParaRPr b="0" lang="en-US" sz="1200" spc="-1" strike="noStrike">
              <a:latin typeface="Arial"/>
            </a:endParaRPr>
          </a:p>
          <a:p>
            <a:pPr marL="171360" indent="-171000" algn="just">
              <a:lnSpc>
                <a:spcPct val="150000"/>
              </a:lnSpc>
              <a:buClr>
                <a:srgbClr val="9c9c9c"/>
              </a:buClr>
              <a:buFont typeface="Arial"/>
              <a:buChar char="•"/>
            </a:pPr>
            <a:r>
              <a:rPr b="0" lang="es-MX" sz="1200" spc="-1" strike="noStrike">
                <a:solidFill>
                  <a:srgbClr val="252525"/>
                </a:solidFill>
                <a:latin typeface="Roboto Mono"/>
                <a:ea typeface="Roboto Mono"/>
              </a:rPr>
              <a:t>Almacenamiento: por ejemplo, archivos y bases de datos.</a:t>
            </a:r>
            <a:endParaRPr b="0" lang="en-US" sz="1200" spc="-1" strike="noStrike">
              <a:latin typeface="Arial"/>
            </a:endParaRPr>
          </a:p>
          <a:p>
            <a:pPr marL="171360" indent="-171000" algn="just">
              <a:lnSpc>
                <a:spcPct val="150000"/>
              </a:lnSpc>
              <a:buClr>
                <a:srgbClr val="9c9c9c"/>
              </a:buClr>
              <a:buFont typeface="Arial"/>
              <a:buChar char="•"/>
            </a:pPr>
            <a:r>
              <a:rPr b="0" lang="es-MX" sz="1200" spc="-1" strike="noStrike">
                <a:solidFill>
                  <a:srgbClr val="252525"/>
                </a:solidFill>
                <a:latin typeface="Roboto Mono"/>
                <a:ea typeface="Roboto Mono"/>
              </a:rPr>
              <a:t>Redes: por ejemplo, conexiones seguras entre el proveedor de nube y la empresa.</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Gastos de Capital vs Gastos Operativos</a:t>
            </a:r>
            <a:endParaRPr b="0" lang="en-US" sz="2600" spc="-1" strike="noStrike">
              <a:solidFill>
                <a:srgbClr val="000000"/>
              </a:solidFill>
              <a:latin typeface="Arial"/>
            </a:endParaRPr>
          </a:p>
        </p:txBody>
      </p:sp>
      <p:sp>
        <p:nvSpPr>
          <p:cNvPr id="264"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65"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66" name="CuadroTexto 6"/>
          <p:cNvSpPr/>
          <p:nvPr/>
        </p:nvSpPr>
        <p:spPr>
          <a:xfrm>
            <a:off x="328320" y="1108800"/>
            <a:ext cx="8029080" cy="255276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1" lang="es-MX" sz="1200" spc="-1" strike="noStrike">
                <a:solidFill>
                  <a:srgbClr val="252525"/>
                </a:solidFill>
                <a:latin typeface="Roboto Mono"/>
                <a:ea typeface="Roboto Mono"/>
              </a:rPr>
              <a:t>Costos de los Gastos de Capital (CapEx): </a:t>
            </a:r>
            <a:endParaRPr b="0" lang="en-US" sz="1200" spc="-1" strike="noStrike">
              <a:latin typeface="Arial"/>
            </a:endParaRPr>
          </a:p>
          <a:p>
            <a:pPr marL="457200" indent="-456840" algn="just">
              <a:lnSpc>
                <a:spcPct val="150000"/>
              </a:lnSpc>
              <a:buClr>
                <a:srgbClr val="000000"/>
              </a:buClr>
              <a:buFont typeface="Arial"/>
              <a:buChar char="•"/>
            </a:pPr>
            <a:r>
              <a:rPr b="0" lang="es-AR" sz="1200" spc="-1" strike="noStrike">
                <a:solidFill>
                  <a:srgbClr val="252525"/>
                </a:solidFill>
                <a:latin typeface="Roboto Mono"/>
                <a:ea typeface="Roboto Mono"/>
              </a:rPr>
              <a:t>Costos de servidores.</a:t>
            </a:r>
            <a:endParaRPr b="0" lang="en-US" sz="1200" spc="-1" strike="noStrike">
              <a:latin typeface="Arial"/>
            </a:endParaRPr>
          </a:p>
          <a:p>
            <a:pPr marL="457200" indent="-456840" algn="just">
              <a:lnSpc>
                <a:spcPct val="150000"/>
              </a:lnSpc>
              <a:buClr>
                <a:srgbClr val="000000"/>
              </a:buClr>
              <a:buFont typeface="Arial"/>
              <a:buChar char="•"/>
            </a:pPr>
            <a:r>
              <a:rPr b="0" lang="es-AR" sz="1200" spc="-1" strike="noStrike">
                <a:solidFill>
                  <a:srgbClr val="252525"/>
                </a:solidFill>
                <a:latin typeface="Roboto Mono"/>
                <a:ea typeface="Roboto Mono"/>
              </a:rPr>
              <a:t>Costos de red.</a:t>
            </a:r>
            <a:endParaRPr b="0" lang="en-US" sz="1200" spc="-1" strike="noStrike">
              <a:latin typeface="Arial"/>
            </a:endParaRPr>
          </a:p>
          <a:p>
            <a:pPr marL="457200" indent="-456840" algn="just">
              <a:lnSpc>
                <a:spcPct val="150000"/>
              </a:lnSpc>
              <a:buClr>
                <a:srgbClr val="000000"/>
              </a:buClr>
              <a:buFont typeface="Arial"/>
              <a:buChar char="•"/>
            </a:pPr>
            <a:r>
              <a:rPr b="0" lang="es-AR" sz="1200" spc="-1" strike="noStrike">
                <a:solidFill>
                  <a:srgbClr val="252525"/>
                </a:solidFill>
                <a:latin typeface="Roboto Mono"/>
                <a:ea typeface="Roboto Mono"/>
              </a:rPr>
              <a:t>Costos de almacenamiento.</a:t>
            </a:r>
            <a:endParaRPr b="0" lang="en-US" sz="1200" spc="-1" strike="noStrike">
              <a:latin typeface="Arial"/>
            </a:endParaRPr>
          </a:p>
          <a:p>
            <a:pPr marL="457200" indent="-456840" algn="just">
              <a:lnSpc>
                <a:spcPct val="150000"/>
              </a:lnSpc>
              <a:buClr>
                <a:srgbClr val="000000"/>
              </a:buClr>
              <a:buFont typeface="Arial"/>
              <a:buChar char="•"/>
            </a:pPr>
            <a:r>
              <a:rPr b="0" lang="es-AR" sz="1200" spc="-1" strike="noStrike">
                <a:solidFill>
                  <a:srgbClr val="252525"/>
                </a:solidFill>
                <a:latin typeface="Roboto Mono"/>
                <a:ea typeface="Roboto Mono"/>
              </a:rPr>
              <a:t>Costos de copia de seguridad y archivo</a:t>
            </a:r>
            <a:endParaRPr b="0" lang="en-US" sz="1200" spc="-1" strike="noStrike">
              <a:latin typeface="Arial"/>
            </a:endParaRPr>
          </a:p>
          <a:p>
            <a:pPr marL="457200" indent="-456840" algn="just">
              <a:lnSpc>
                <a:spcPct val="150000"/>
              </a:lnSpc>
              <a:buClr>
                <a:srgbClr val="000000"/>
              </a:buClr>
              <a:buFont typeface="Arial"/>
              <a:buChar char="•"/>
            </a:pPr>
            <a:r>
              <a:rPr b="0" lang="es-AR" sz="1200" spc="-1" strike="noStrike">
                <a:solidFill>
                  <a:srgbClr val="252525"/>
                </a:solidFill>
                <a:latin typeface="Roboto Mono"/>
                <a:ea typeface="Roboto Mono"/>
              </a:rPr>
              <a:t>Personal técnico.</a:t>
            </a:r>
            <a:endParaRPr b="0" lang="en-US" sz="1200" spc="-1" strike="noStrike">
              <a:latin typeface="Arial"/>
            </a:endParaRPr>
          </a:p>
          <a:p>
            <a:pPr marL="457200" indent="-456840" algn="just">
              <a:lnSpc>
                <a:spcPct val="150000"/>
              </a:lnSpc>
              <a:buClr>
                <a:srgbClr val="000000"/>
              </a:buClr>
              <a:buFont typeface="Arial"/>
              <a:buChar char="•"/>
            </a:pPr>
            <a:r>
              <a:rPr b="0" lang="es-AR" sz="1200" spc="-1" strike="noStrike">
                <a:solidFill>
                  <a:srgbClr val="252525"/>
                </a:solidFill>
                <a:latin typeface="Roboto Mono"/>
                <a:ea typeface="Roboto Mono"/>
              </a:rPr>
              <a:t>Costos de continuidad y recuperación ante desastres de la organización.</a:t>
            </a:r>
            <a:endParaRPr b="0" lang="en-US" sz="1200" spc="-1" strike="noStrike">
              <a:latin typeface="Arial"/>
            </a:endParaRPr>
          </a:p>
          <a:p>
            <a:pPr marL="457200" indent="-456840" algn="just">
              <a:lnSpc>
                <a:spcPct val="150000"/>
              </a:lnSpc>
              <a:buClr>
                <a:srgbClr val="000000"/>
              </a:buClr>
              <a:buFont typeface="Arial"/>
              <a:buChar char="•"/>
            </a:pPr>
            <a:r>
              <a:rPr b="0" lang="es-AR" sz="1200" spc="-1" strike="noStrike">
                <a:solidFill>
                  <a:srgbClr val="252525"/>
                </a:solidFill>
                <a:latin typeface="Roboto Mono"/>
                <a:ea typeface="Roboto Mono"/>
              </a:rPr>
              <a:t>Costos de infraestructura del centro de datos.</a:t>
            </a:r>
            <a:endParaRPr b="0" lang="en-US" sz="1200" spc="-1" strike="noStrike">
              <a:latin typeface="Arial"/>
            </a:endParaRPr>
          </a:p>
          <a:p>
            <a:pPr algn="just">
              <a:lnSpc>
                <a:spcPct val="150000"/>
              </a:lnSpc>
            </a:pPr>
            <a:endParaRPr b="0" lang="en-US" sz="1200" spc="-1" strike="noStrike">
              <a:latin typeface="Arial"/>
            </a:endParaRPr>
          </a:p>
        </p:txBody>
      </p:sp>
      <p:sp>
        <p:nvSpPr>
          <p:cNvPr id="267" name="CuadroTexto 7"/>
          <p:cNvSpPr/>
          <p:nvPr/>
        </p:nvSpPr>
        <p:spPr>
          <a:xfrm>
            <a:off x="228600" y="3762000"/>
            <a:ext cx="8029080" cy="104796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1" lang="es-MX" sz="1400" spc="-1" strike="noStrike">
                <a:solidFill>
                  <a:srgbClr val="28262b"/>
                </a:solidFill>
                <a:latin typeface="Raleway"/>
                <a:ea typeface="Arial"/>
              </a:rPr>
              <a:t>Aclaración: </a:t>
            </a:r>
            <a:r>
              <a:rPr b="0" lang="es-MX" sz="1200" spc="-1" strike="noStrike">
                <a:solidFill>
                  <a:srgbClr val="252525"/>
                </a:solidFill>
                <a:latin typeface="Roboto Mono"/>
                <a:ea typeface="Roboto Mono"/>
              </a:rPr>
              <a:t>Los costos tipo CapEx, suelen estar relacionados con la compra de infraestructura física como ser hardware.</a:t>
            </a:r>
            <a:endParaRPr b="0" lang="en-US" sz="1200" spc="-1" strike="noStrike">
              <a:latin typeface="Arial"/>
            </a:endParaRPr>
          </a:p>
          <a:p>
            <a:pPr algn="just">
              <a:lnSpc>
                <a:spcPct val="150000"/>
              </a:lnSpc>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Gastos de Capital vs Gastos Operativos</a:t>
            </a:r>
            <a:endParaRPr b="0" lang="en-US" sz="2600" spc="-1" strike="noStrike">
              <a:solidFill>
                <a:srgbClr val="000000"/>
              </a:solidFill>
              <a:latin typeface="Arial"/>
            </a:endParaRPr>
          </a:p>
        </p:txBody>
      </p:sp>
      <p:sp>
        <p:nvSpPr>
          <p:cNvPr id="269"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70"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71" name="CuadroTexto 6"/>
          <p:cNvSpPr/>
          <p:nvPr/>
        </p:nvSpPr>
        <p:spPr>
          <a:xfrm>
            <a:off x="328320" y="1108800"/>
            <a:ext cx="8029080" cy="145836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1" lang="es-MX" sz="1200" spc="-1" strike="noStrike">
                <a:solidFill>
                  <a:srgbClr val="252525"/>
                </a:solidFill>
                <a:latin typeface="Roboto Mono"/>
                <a:ea typeface="Roboto Mono"/>
              </a:rPr>
              <a:t>Costos de los Gastos de Operacion (OpEx): </a:t>
            </a:r>
            <a:endParaRPr b="0" lang="en-US" sz="1200" spc="-1" strike="noStrike">
              <a:latin typeface="Arial"/>
            </a:endParaRPr>
          </a:p>
          <a:p>
            <a:pPr marL="457200" indent="-456840" algn="just">
              <a:lnSpc>
                <a:spcPct val="150000"/>
              </a:lnSpc>
              <a:buClr>
                <a:srgbClr val="000000"/>
              </a:buClr>
              <a:buFont typeface="Arial"/>
              <a:buChar char="•"/>
            </a:pPr>
            <a:r>
              <a:rPr b="0" lang="es-MX" sz="1200" spc="-1" strike="noStrike">
                <a:solidFill>
                  <a:srgbClr val="252525"/>
                </a:solidFill>
                <a:latin typeface="Roboto Mono"/>
                <a:ea typeface="Roboto Mono"/>
              </a:rPr>
              <a:t>Leasing de software y características personalizadas.</a:t>
            </a:r>
            <a:endParaRPr b="0" lang="en-US" sz="1200" spc="-1" strike="noStrike">
              <a:latin typeface="Arial"/>
            </a:endParaRPr>
          </a:p>
          <a:p>
            <a:pPr marL="457200" indent="-456840" algn="just">
              <a:lnSpc>
                <a:spcPct val="150000"/>
              </a:lnSpc>
              <a:buClr>
                <a:srgbClr val="000000"/>
              </a:buClr>
              <a:buFont typeface="Arial"/>
              <a:buChar char="•"/>
            </a:pPr>
            <a:r>
              <a:rPr b="0" lang="es-MX" sz="1200" spc="-1" strike="noStrike">
                <a:solidFill>
                  <a:srgbClr val="252525"/>
                </a:solidFill>
                <a:latin typeface="Roboto Mono"/>
                <a:ea typeface="Roboto Mono"/>
              </a:rPr>
              <a:t>El escalado se cobra en función del uso o la demanda, en lugar del hardware fijo o la capacidad.</a:t>
            </a:r>
            <a:endParaRPr b="0" lang="en-US" sz="1200" spc="-1" strike="noStrike">
              <a:latin typeface="Arial"/>
            </a:endParaRPr>
          </a:p>
          <a:p>
            <a:pPr marL="457200" indent="-456840" algn="just">
              <a:lnSpc>
                <a:spcPct val="150000"/>
              </a:lnSpc>
              <a:buClr>
                <a:srgbClr val="000000"/>
              </a:buClr>
              <a:buFont typeface="Arial"/>
              <a:buChar char="•"/>
            </a:pPr>
            <a:r>
              <a:rPr b="0" lang="es-MX" sz="1200" spc="-1" strike="noStrike">
                <a:solidFill>
                  <a:srgbClr val="252525"/>
                </a:solidFill>
                <a:latin typeface="Roboto Mono"/>
                <a:ea typeface="Roboto Mono"/>
              </a:rPr>
              <a:t>Facturación en el nivel de usuario o la organización.</a:t>
            </a:r>
            <a:endParaRPr b="0" lang="en-US" sz="1200" spc="-1" strike="noStrike">
              <a:latin typeface="Arial"/>
            </a:endParaRPr>
          </a:p>
          <a:p>
            <a:pPr algn="just">
              <a:lnSpc>
                <a:spcPct val="150000"/>
              </a:lnSpc>
            </a:pPr>
            <a:endParaRPr b="0" lang="en-US" sz="1200" spc="-1" strike="noStrike">
              <a:latin typeface="Arial"/>
            </a:endParaRPr>
          </a:p>
        </p:txBody>
      </p:sp>
      <p:sp>
        <p:nvSpPr>
          <p:cNvPr id="272" name="CuadroTexto 7"/>
          <p:cNvSpPr/>
          <p:nvPr/>
        </p:nvSpPr>
        <p:spPr>
          <a:xfrm>
            <a:off x="228600" y="2466360"/>
            <a:ext cx="8029080" cy="126180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endParaRPr b="0" lang="en-US" sz="1800" spc="-1" strike="noStrike">
              <a:latin typeface="Arial"/>
            </a:endParaRPr>
          </a:p>
          <a:p>
            <a:pPr algn="just">
              <a:lnSpc>
                <a:spcPct val="150000"/>
              </a:lnSpc>
            </a:pPr>
            <a:r>
              <a:rPr b="1" lang="es-MX" sz="1400" spc="-1" strike="noStrike">
                <a:solidFill>
                  <a:srgbClr val="28262b"/>
                </a:solidFill>
                <a:latin typeface="Raleway"/>
                <a:ea typeface="Arial"/>
              </a:rPr>
              <a:t>Aclaración: </a:t>
            </a:r>
            <a:r>
              <a:rPr b="0" lang="es-MX" sz="1200" spc="-1" strike="noStrike">
                <a:solidFill>
                  <a:srgbClr val="252525"/>
                </a:solidFill>
                <a:latin typeface="Roboto Mono"/>
                <a:ea typeface="Roboto Mono"/>
              </a:rPr>
              <a:t>Los costos tipo OpEx, suelen estar asociados al dinero que se invierte en servicios o productos y se facturan al instante.</a:t>
            </a:r>
            <a:endParaRPr b="0" lang="en-US" sz="1200" spc="-1" strike="noStrike">
              <a:latin typeface="Arial"/>
            </a:endParaRPr>
          </a:p>
          <a:p>
            <a:pPr algn="just">
              <a:lnSpc>
                <a:spcPct val="150000"/>
              </a:lnSpc>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Google Cloud Platform</a:t>
            </a:r>
            <a:endParaRPr b="0" lang="en-US" sz="2600" spc="-1" strike="noStrike">
              <a:solidFill>
                <a:srgbClr val="000000"/>
              </a:solidFill>
              <a:latin typeface="Arial"/>
            </a:endParaRPr>
          </a:p>
        </p:txBody>
      </p:sp>
      <p:sp>
        <p:nvSpPr>
          <p:cNvPr id="274"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75"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276" name="Imagen 7" descr=""/>
          <p:cNvPicPr/>
          <p:nvPr/>
        </p:nvPicPr>
        <p:blipFill>
          <a:blip r:embed="rId1"/>
          <a:stretch/>
        </p:blipFill>
        <p:spPr>
          <a:xfrm>
            <a:off x="1333440" y="1086120"/>
            <a:ext cx="6476400" cy="3838680"/>
          </a:xfrm>
          <a:prstGeom prst="rect">
            <a:avLst/>
          </a:prstGeom>
          <a:ln w="0">
            <a:solidFill>
              <a:srgbClr val="ffc000"/>
            </a:solid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Principales Servicios</a:t>
            </a:r>
            <a:endParaRPr b="0" lang="en-US" sz="2600" spc="-1" strike="noStrike">
              <a:solidFill>
                <a:srgbClr val="000000"/>
              </a:solidFill>
              <a:latin typeface="Arial"/>
            </a:endParaRPr>
          </a:p>
        </p:txBody>
      </p:sp>
      <p:sp>
        <p:nvSpPr>
          <p:cNvPr id="278"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79"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280" name="Imagen 5" descr=""/>
          <p:cNvPicPr/>
          <p:nvPr/>
        </p:nvPicPr>
        <p:blipFill>
          <a:blip r:embed="rId1"/>
          <a:stretch/>
        </p:blipFill>
        <p:spPr>
          <a:xfrm>
            <a:off x="373680" y="1062000"/>
            <a:ext cx="8182800" cy="2326320"/>
          </a:xfrm>
          <a:prstGeom prst="rect">
            <a:avLst/>
          </a:prstGeom>
          <a:ln w="0">
            <a:noFill/>
          </a:ln>
        </p:spPr>
      </p:pic>
      <p:sp>
        <p:nvSpPr>
          <p:cNvPr id="281" name="CuadroTexto 8"/>
          <p:cNvSpPr/>
          <p:nvPr/>
        </p:nvSpPr>
        <p:spPr>
          <a:xfrm>
            <a:off x="261360" y="3762000"/>
            <a:ext cx="6187320" cy="85068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US" sz="1200" spc="-1" strike="noStrike">
                <a:solidFill>
                  <a:srgbClr val="252525"/>
                </a:solidFill>
                <a:latin typeface="Roboto Mono"/>
                <a:ea typeface="Roboto Mono"/>
              </a:rPr>
              <a:t>Todos los servicios:</a:t>
            </a:r>
            <a:endParaRPr b="0" lang="en-US" sz="1200" spc="-1" strike="noStrike">
              <a:latin typeface="Arial"/>
            </a:endParaRPr>
          </a:p>
          <a:p>
            <a:pPr marL="171360" indent="-171000" algn="just">
              <a:lnSpc>
                <a:spcPct val="150000"/>
              </a:lnSpc>
              <a:buClr>
                <a:srgbClr val="000000"/>
              </a:buClr>
              <a:buFont typeface="Arial"/>
              <a:buChar char="•"/>
            </a:pPr>
            <a:r>
              <a:rPr b="0" lang="es-US" sz="1200" spc="-1" strike="noStrike">
                <a:solidFill>
                  <a:srgbClr val="252525"/>
                </a:solidFill>
                <a:latin typeface="Roboto Mono"/>
                <a:ea typeface="Roboto Mono"/>
              </a:rPr>
              <a:t>https://cloud.google.com/products?hl=es-419</a:t>
            </a:r>
            <a:endParaRPr b="0" lang="en-US" sz="1200" spc="-1" strike="noStrike">
              <a:latin typeface="Arial"/>
            </a:endParaRPr>
          </a:p>
          <a:p>
            <a:pPr>
              <a:lnSpc>
                <a:spcPct val="100000"/>
              </a:lnSpc>
            </a:pPr>
            <a:r>
              <a:rPr b="0" lang="es-US" sz="1400" spc="-1" strike="noStrike">
                <a:solidFill>
                  <a:srgbClr val="000000"/>
                </a:solidFill>
                <a:latin typeface="Raleway"/>
                <a:ea typeface="Arial"/>
              </a:rPr>
              <a:t>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Google Shape;225;p36"/>
          <p:cNvSpPr txBox="1"/>
          <p:nvPr/>
        </p:nvSpPr>
        <p:spPr>
          <a:xfrm>
            <a:off x="960840" y="36504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Recursos de Interés</a:t>
            </a:r>
            <a:endParaRPr b="0" lang="en-US" sz="2600" spc="-1" strike="noStrike">
              <a:solidFill>
                <a:srgbClr val="000000"/>
              </a:solidFill>
              <a:latin typeface="Arial"/>
            </a:endParaRPr>
          </a:p>
        </p:txBody>
      </p:sp>
      <p:sp>
        <p:nvSpPr>
          <p:cNvPr id="283"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84"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85" name="CuadroTexto 8"/>
          <p:cNvSpPr/>
          <p:nvPr/>
        </p:nvSpPr>
        <p:spPr>
          <a:xfrm>
            <a:off x="386640" y="991440"/>
            <a:ext cx="6187320" cy="392076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200" spc="-1" strike="noStrike">
                <a:solidFill>
                  <a:srgbClr val="252525"/>
                </a:solidFill>
                <a:latin typeface="Roboto Mono"/>
                <a:ea typeface="Roboto Mono"/>
              </a:rPr>
              <a:t>¿Por qué Google Cloud?</a:t>
            </a:r>
            <a:endParaRPr b="0" lang="en-US" sz="1200" spc="-1" strike="noStrike">
              <a:latin typeface="Arial"/>
            </a:endParaRPr>
          </a:p>
          <a:p>
            <a:pPr marL="171360" indent="-171000" algn="just">
              <a:lnSpc>
                <a:spcPct val="150000"/>
              </a:lnSpc>
              <a:buClr>
                <a:srgbClr val="000000"/>
              </a:buClr>
              <a:buFont typeface="Arial"/>
              <a:buChar char="•"/>
            </a:pPr>
            <a:r>
              <a:rPr b="0" lang="es-MX" sz="1200" spc="-1" strike="noStrike">
                <a:solidFill>
                  <a:srgbClr val="252525"/>
                </a:solidFill>
                <a:latin typeface="Roboto Mono"/>
                <a:ea typeface="Roboto Mono"/>
              </a:rPr>
              <a:t>https://cloud.google.com/why-google</a:t>
            </a:r>
            <a:endParaRPr b="0" lang="en-US" sz="1200" spc="-1" strike="noStrike">
              <a:latin typeface="Arial"/>
            </a:endParaRPr>
          </a:p>
          <a:p>
            <a:pPr algn="just">
              <a:lnSpc>
                <a:spcPct val="150000"/>
              </a:lnSpc>
            </a:pPr>
            <a:endParaRPr b="0" lang="en-US" sz="1200" spc="-1" strike="noStrike">
              <a:latin typeface="Arial"/>
            </a:endParaRPr>
          </a:p>
          <a:p>
            <a:pPr algn="just">
              <a:lnSpc>
                <a:spcPct val="150000"/>
              </a:lnSpc>
            </a:pPr>
            <a:r>
              <a:rPr b="0" lang="es-MX" sz="1200" spc="-1" strike="noStrike">
                <a:solidFill>
                  <a:srgbClr val="252525"/>
                </a:solidFill>
                <a:latin typeface="Roboto Mono"/>
                <a:ea typeface="Roboto Mono"/>
              </a:rPr>
              <a:t>Filosofía de Precios</a:t>
            </a:r>
            <a:endParaRPr b="0" lang="en-US" sz="1200" spc="-1" strike="noStrike">
              <a:latin typeface="Arial"/>
            </a:endParaRPr>
          </a:p>
          <a:p>
            <a:pPr marL="171360" indent="-171000" algn="just">
              <a:lnSpc>
                <a:spcPct val="150000"/>
              </a:lnSpc>
              <a:buClr>
                <a:srgbClr val="000000"/>
              </a:buClr>
              <a:buFont typeface="Arial"/>
              <a:buChar char="•"/>
            </a:pPr>
            <a:r>
              <a:rPr b="0" lang="es-MX" sz="1200" spc="-1" strike="noStrike">
                <a:solidFill>
                  <a:srgbClr val="252525"/>
                </a:solidFill>
                <a:latin typeface="Roboto Mono"/>
                <a:ea typeface="Roboto Mono"/>
              </a:rPr>
              <a:t>https://cloud.google.com/pricing/philosophy</a:t>
            </a:r>
            <a:endParaRPr b="0" lang="en-US" sz="1200" spc="-1" strike="noStrike">
              <a:latin typeface="Arial"/>
            </a:endParaRPr>
          </a:p>
          <a:p>
            <a:pPr algn="just">
              <a:lnSpc>
                <a:spcPct val="150000"/>
              </a:lnSpc>
            </a:pPr>
            <a:endParaRPr b="0" lang="en-US" sz="1200" spc="-1" strike="noStrike">
              <a:latin typeface="Arial"/>
            </a:endParaRPr>
          </a:p>
          <a:p>
            <a:pPr algn="just">
              <a:lnSpc>
                <a:spcPct val="150000"/>
              </a:lnSpc>
            </a:pPr>
            <a:r>
              <a:rPr b="0" lang="es-MX" sz="1200" spc="-1" strike="noStrike">
                <a:solidFill>
                  <a:srgbClr val="252525"/>
                </a:solidFill>
                <a:latin typeface="Roboto Mono"/>
                <a:ea typeface="Roboto Mono"/>
              </a:rPr>
              <a:t>Data Centers</a:t>
            </a:r>
            <a:endParaRPr b="0" lang="en-US" sz="1200" spc="-1" strike="noStrike">
              <a:latin typeface="Arial"/>
            </a:endParaRPr>
          </a:p>
          <a:p>
            <a:pPr marL="171360" indent="-171000" algn="just">
              <a:lnSpc>
                <a:spcPct val="150000"/>
              </a:lnSpc>
              <a:buClr>
                <a:srgbClr val="000000"/>
              </a:buClr>
              <a:buFont typeface="Arial"/>
              <a:buChar char="•"/>
            </a:pPr>
            <a:r>
              <a:rPr b="0" lang="es-MX" sz="1200" spc="-1" strike="noStrike">
                <a:solidFill>
                  <a:srgbClr val="252525"/>
                </a:solidFill>
                <a:latin typeface="Roboto Mono"/>
                <a:ea typeface="Roboto Mono"/>
              </a:rPr>
              <a:t>https://www.google.com/about/datacenters</a:t>
            </a:r>
            <a:endParaRPr b="0" lang="en-US" sz="1200" spc="-1" strike="noStrike">
              <a:latin typeface="Arial"/>
            </a:endParaRPr>
          </a:p>
          <a:p>
            <a:pPr algn="just">
              <a:lnSpc>
                <a:spcPct val="150000"/>
              </a:lnSpc>
            </a:pPr>
            <a:endParaRPr b="0" lang="en-US" sz="1200" spc="-1" strike="noStrike">
              <a:latin typeface="Arial"/>
            </a:endParaRPr>
          </a:p>
          <a:p>
            <a:pPr algn="just">
              <a:lnSpc>
                <a:spcPct val="150000"/>
              </a:lnSpc>
            </a:pPr>
            <a:r>
              <a:rPr b="0" lang="es-MX" sz="1200" spc="-1" strike="noStrike">
                <a:solidFill>
                  <a:srgbClr val="252525"/>
                </a:solidFill>
                <a:latin typeface="Roboto Mono"/>
                <a:ea typeface="Roboto Mono"/>
              </a:rPr>
              <a:t>Google Cloud Platform, Productos</a:t>
            </a:r>
            <a:endParaRPr b="0" lang="en-US" sz="1200" spc="-1" strike="noStrike">
              <a:latin typeface="Arial"/>
            </a:endParaRPr>
          </a:p>
          <a:p>
            <a:pPr marL="171360" indent="-171000" algn="just">
              <a:lnSpc>
                <a:spcPct val="150000"/>
              </a:lnSpc>
              <a:buClr>
                <a:srgbClr val="000000"/>
              </a:buClr>
              <a:buFont typeface="Arial"/>
              <a:buChar char="•"/>
            </a:pPr>
            <a:r>
              <a:rPr b="0" lang="es-MX" sz="1200" spc="-1" strike="noStrike">
                <a:solidFill>
                  <a:srgbClr val="252525"/>
                </a:solidFill>
                <a:latin typeface="Roboto Mono"/>
                <a:ea typeface="Roboto Mono"/>
              </a:rPr>
              <a:t>http://cloud.google.com/products</a:t>
            </a:r>
            <a:endParaRPr b="0" lang="en-US" sz="1200" spc="-1" strike="noStrike">
              <a:latin typeface="Arial"/>
            </a:endParaRPr>
          </a:p>
          <a:p>
            <a:pPr algn="just">
              <a:lnSpc>
                <a:spcPct val="150000"/>
              </a:lnSpc>
            </a:pPr>
            <a:endParaRPr b="0" lang="en-US" sz="1200" spc="-1" strike="noStrike">
              <a:latin typeface="Arial"/>
            </a:endParaRPr>
          </a:p>
          <a:p>
            <a:pPr algn="just">
              <a:lnSpc>
                <a:spcPct val="150000"/>
              </a:lnSpc>
            </a:pPr>
            <a:r>
              <a:rPr b="0" lang="es-MX" sz="1200" spc="-1" strike="noStrike">
                <a:solidFill>
                  <a:srgbClr val="252525"/>
                </a:solidFill>
                <a:latin typeface="Roboto Mono"/>
                <a:ea typeface="Roboto Mono"/>
              </a:rPr>
              <a:t>Google Cloud Platform, Soluciones</a:t>
            </a:r>
            <a:endParaRPr b="0" lang="en-US" sz="1200" spc="-1" strike="noStrike">
              <a:latin typeface="Arial"/>
            </a:endParaRPr>
          </a:p>
          <a:p>
            <a:pPr marL="171360" indent="-171000" algn="just">
              <a:lnSpc>
                <a:spcPct val="150000"/>
              </a:lnSpc>
              <a:buClr>
                <a:srgbClr val="000000"/>
              </a:buClr>
              <a:buFont typeface="Arial"/>
              <a:buChar char="•"/>
            </a:pPr>
            <a:r>
              <a:rPr b="0" lang="es-MX" sz="1200" spc="-1" strike="noStrike">
                <a:solidFill>
                  <a:srgbClr val="252525"/>
                </a:solidFill>
                <a:latin typeface="Roboto Mono"/>
                <a:ea typeface="Roboto Mono"/>
              </a:rPr>
              <a:t>http://cloud.google.com/solutions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Creación de Cuenta en Google Cloud Platform</a:t>
            </a:r>
            <a:endParaRPr b="0" lang="en-US" sz="2600" spc="-1" strike="noStrike">
              <a:solidFill>
                <a:srgbClr val="000000"/>
              </a:solidFill>
              <a:latin typeface="Arial"/>
            </a:endParaRPr>
          </a:p>
        </p:txBody>
      </p:sp>
      <p:sp>
        <p:nvSpPr>
          <p:cNvPr id="287"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88"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89" name="CuadroTexto 8"/>
          <p:cNvSpPr/>
          <p:nvPr/>
        </p:nvSpPr>
        <p:spPr>
          <a:xfrm>
            <a:off x="497520" y="1491840"/>
            <a:ext cx="7929360" cy="227916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200" spc="-1" strike="noStrike">
                <a:solidFill>
                  <a:srgbClr val="252525"/>
                </a:solidFill>
                <a:latin typeface="Roboto Mono"/>
                <a:ea typeface="Roboto Mono"/>
              </a:rPr>
              <a:t>Para empezar tu viaje en la nube de Google necesitarás abrir una cuenta de Google Cloud.</a:t>
            </a:r>
            <a:endParaRPr b="0" lang="en-US" sz="1200" spc="-1" strike="noStrike">
              <a:latin typeface="Arial"/>
            </a:endParaRPr>
          </a:p>
          <a:p>
            <a:pPr algn="just">
              <a:lnSpc>
                <a:spcPct val="150000"/>
              </a:lnSpc>
            </a:pPr>
            <a:endParaRPr b="0" lang="en-US" sz="1200" spc="-1" strike="noStrike">
              <a:latin typeface="Arial"/>
            </a:endParaRPr>
          </a:p>
          <a:p>
            <a:pPr algn="just">
              <a:lnSpc>
                <a:spcPct val="150000"/>
              </a:lnSpc>
            </a:pPr>
            <a:r>
              <a:rPr b="0" lang="es-MX" sz="1200" spc="-1" strike="noStrike">
                <a:solidFill>
                  <a:srgbClr val="252525"/>
                </a:solidFill>
                <a:latin typeface="Roboto Mono"/>
                <a:ea typeface="Roboto Mono"/>
              </a:rPr>
              <a:t>Afortunadamente Google Cloud cuenta con dos herramientas para que puedas experimentar con confianza. La primera es una asignación automática de 300 dólares al momento de abrir tu cuenta. La segunda es el programa de uso gratis bajo ciertos límites de consumo de algunos servicios durante 12 meses, puedes ver el detalle en el siguiente link:</a:t>
            </a:r>
            <a:endParaRPr b="0" lang="en-US" sz="1200" spc="-1" strike="noStrike">
              <a:latin typeface="Arial"/>
            </a:endParaRPr>
          </a:p>
          <a:p>
            <a:pPr algn="just">
              <a:lnSpc>
                <a:spcPct val="150000"/>
              </a:lnSpc>
            </a:pPr>
            <a:endParaRPr b="0" lang="en-US" sz="1200" spc="-1" strike="noStrike">
              <a:latin typeface="Arial"/>
            </a:endParaRPr>
          </a:p>
          <a:p>
            <a:pPr marL="171360" indent="-171000" algn="just">
              <a:lnSpc>
                <a:spcPct val="150000"/>
              </a:lnSpc>
              <a:buClr>
                <a:srgbClr val="000000"/>
              </a:buClr>
              <a:buFont typeface="Arial"/>
              <a:buChar char="•"/>
            </a:pPr>
            <a:r>
              <a:rPr b="0" lang="es-MX" sz="1200" spc="-1" strike="noStrike">
                <a:solidFill>
                  <a:srgbClr val="252525"/>
                </a:solidFill>
                <a:latin typeface="Roboto Mono"/>
                <a:ea typeface="Roboto Mono"/>
              </a:rPr>
              <a:t>https://cloud.google.com/free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Creación de Cuenta en Google Cloud Platform</a:t>
            </a:r>
            <a:endParaRPr b="0" lang="en-US" sz="2600" spc="-1" strike="noStrike">
              <a:solidFill>
                <a:srgbClr val="000000"/>
              </a:solidFill>
              <a:latin typeface="Arial"/>
            </a:endParaRPr>
          </a:p>
        </p:txBody>
      </p:sp>
      <p:sp>
        <p:nvSpPr>
          <p:cNvPr id="291"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92"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93" name="CuadroTexto 8"/>
          <p:cNvSpPr/>
          <p:nvPr/>
        </p:nvSpPr>
        <p:spPr>
          <a:xfrm>
            <a:off x="386640" y="1463040"/>
            <a:ext cx="8016120" cy="200556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200" spc="-1" strike="noStrike">
                <a:solidFill>
                  <a:srgbClr val="252525"/>
                </a:solidFill>
                <a:latin typeface="Roboto Mono"/>
                <a:ea typeface="Roboto Mono"/>
              </a:rPr>
              <a:t>Para crear nuestra cuenta hay que dirigirnos a la consola de Google Cloud Platform y seleccionar el vínculo para crear una nueva cuenta y seguir las instrucciones en pantalla propuesta.</a:t>
            </a:r>
            <a:endParaRPr b="0" lang="en-US" sz="1200" spc="-1" strike="noStrike">
              <a:latin typeface="Arial"/>
            </a:endParaRPr>
          </a:p>
          <a:p>
            <a:pPr algn="just">
              <a:lnSpc>
                <a:spcPct val="150000"/>
              </a:lnSpc>
            </a:pPr>
            <a:endParaRPr b="0" lang="en-US" sz="1200" spc="-1" strike="noStrike">
              <a:latin typeface="Arial"/>
            </a:endParaRPr>
          </a:p>
          <a:p>
            <a:pPr algn="just">
              <a:lnSpc>
                <a:spcPct val="150000"/>
              </a:lnSpc>
            </a:pPr>
            <a:r>
              <a:rPr b="0" lang="es-MX" sz="1200" spc="-1" strike="noStrike">
                <a:solidFill>
                  <a:srgbClr val="252525"/>
                </a:solidFill>
                <a:latin typeface="Roboto Mono"/>
                <a:ea typeface="Roboto Mono"/>
              </a:rPr>
              <a:t>Como parte del proceso de creación vas a tener que introducir los detalles de una tarjeta de crédito u otro medio de pago soportado. No te preocupes, no se realizará ningún cobro, pues automáticamente recibirás 300 dólares para probar la plataforma, pero una vez que esos créditos se acaben vas a incurrir en cualquier gasto en la plataforma.</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Creación de Cuenta en Google Cloud Platform</a:t>
            </a:r>
            <a:endParaRPr b="0" lang="en-US" sz="2600" spc="-1" strike="noStrike">
              <a:solidFill>
                <a:srgbClr val="000000"/>
              </a:solidFill>
              <a:latin typeface="Arial"/>
            </a:endParaRPr>
          </a:p>
        </p:txBody>
      </p:sp>
      <p:sp>
        <p:nvSpPr>
          <p:cNvPr id="295"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96"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97" name="CuadroTexto 8"/>
          <p:cNvSpPr/>
          <p:nvPr/>
        </p:nvSpPr>
        <p:spPr>
          <a:xfrm>
            <a:off x="386640" y="1463040"/>
            <a:ext cx="8150760" cy="36324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200" spc="-1" strike="noStrike">
                <a:solidFill>
                  <a:srgbClr val="252525"/>
                </a:solidFill>
                <a:latin typeface="Roboto Mono"/>
                <a:ea typeface="Roboto Mono"/>
              </a:rPr>
              <a:t>https://console.cloud.google.com/</a:t>
            </a:r>
            <a:endParaRPr b="0" lang="en-US" sz="1200" spc="-1" strike="noStrike">
              <a:latin typeface="Arial"/>
            </a:endParaRPr>
          </a:p>
        </p:txBody>
      </p:sp>
      <p:pic>
        <p:nvPicPr>
          <p:cNvPr id="298" name="Imagen 5" descr=""/>
          <p:cNvPicPr/>
          <p:nvPr/>
        </p:nvPicPr>
        <p:blipFill>
          <a:blip r:embed="rId1"/>
          <a:stretch/>
        </p:blipFill>
        <p:spPr>
          <a:xfrm>
            <a:off x="3349440" y="1887840"/>
            <a:ext cx="2663640" cy="2909520"/>
          </a:xfrm>
          <a:prstGeom prst="rect">
            <a:avLst/>
          </a:prstGeom>
          <a:ln w="0">
            <a:solidFill>
              <a:srgbClr val="ffc000"/>
            </a:solid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Google Shape;216;p35" descr=""/>
          <p:cNvPicPr/>
          <p:nvPr/>
        </p:nvPicPr>
        <p:blipFill>
          <a:blip r:embed="rId1"/>
          <a:srcRect l="10870" t="4097" r="6041" b="1935"/>
          <a:stretch/>
        </p:blipFill>
        <p:spPr>
          <a:xfrm>
            <a:off x="161640" y="149040"/>
            <a:ext cx="4273560" cy="4832640"/>
          </a:xfrm>
          <a:prstGeom prst="rect">
            <a:avLst/>
          </a:prstGeom>
          <a:ln w="0">
            <a:noFill/>
          </a:ln>
        </p:spPr>
      </p:pic>
      <p:sp>
        <p:nvSpPr>
          <p:cNvPr id="175" name="Google Shape;217;p35"/>
          <p:cNvSpPr txBox="1"/>
          <p:nvPr/>
        </p:nvSpPr>
        <p:spPr>
          <a:xfrm>
            <a:off x="5013360" y="2565720"/>
            <a:ext cx="3423240" cy="628920"/>
          </a:xfrm>
          <a:prstGeom prst="rect">
            <a:avLst/>
          </a:prstGeom>
          <a:noFill/>
          <a:ln w="0">
            <a:noFill/>
          </a:ln>
        </p:spPr>
        <p:txBody>
          <a:bodyPr tIns="91440" bIns="91440" anchor="ctr">
            <a:noAutofit/>
          </a:bodyPr>
          <a:p>
            <a:pPr algn="r">
              <a:lnSpc>
                <a:spcPct val="100000"/>
              </a:lnSpc>
              <a:tabLst>
                <a:tab algn="l" pos="0"/>
              </a:tabLst>
            </a:pPr>
            <a:r>
              <a:rPr b="0" lang="en" sz="2600" spc="-1" strike="noStrike">
                <a:solidFill>
                  <a:srgbClr val="ffffff"/>
                </a:solidFill>
                <a:latin typeface="Montserrat Light"/>
                <a:ea typeface="Montserrat Light"/>
              </a:rPr>
              <a:t>CONCEPTOS BASICOS</a:t>
            </a:r>
            <a:endParaRPr b="0" lang="en-US" sz="2600" spc="-1" strike="noStrike">
              <a:solidFill>
                <a:srgbClr val="000000"/>
              </a:solidFill>
              <a:latin typeface="Arial"/>
            </a:endParaRPr>
          </a:p>
        </p:txBody>
      </p:sp>
      <p:sp>
        <p:nvSpPr>
          <p:cNvPr id="176" name="Google Shape;218;p35"/>
          <p:cNvSpPr txBox="1"/>
          <p:nvPr/>
        </p:nvSpPr>
        <p:spPr>
          <a:xfrm>
            <a:off x="5379840" y="1501200"/>
            <a:ext cx="3057120" cy="1382040"/>
          </a:xfrm>
          <a:prstGeom prst="rect">
            <a:avLst/>
          </a:prstGeom>
          <a:noFill/>
          <a:ln w="0">
            <a:noFill/>
          </a:ln>
        </p:spPr>
        <p:txBody>
          <a:bodyPr tIns="91440" bIns="91440" anchor="ctr">
            <a:noAutofit/>
          </a:bodyPr>
          <a:p>
            <a:pPr algn="r">
              <a:lnSpc>
                <a:spcPct val="100000"/>
              </a:lnSpc>
              <a:tabLst>
                <a:tab algn="l" pos="0"/>
              </a:tabLst>
            </a:pPr>
            <a:r>
              <a:rPr b="0" lang="en" sz="7000" spc="-1" strike="noStrike">
                <a:solidFill>
                  <a:srgbClr val="ffffff"/>
                </a:solidFill>
                <a:latin typeface="Montserrat ExtraLight"/>
                <a:ea typeface="Montserrat ExtraLight"/>
              </a:rPr>
              <a:t>01</a:t>
            </a:r>
            <a:endParaRPr b="0" lang="en-US" sz="7000" spc="-1" strike="noStrike">
              <a:solidFill>
                <a:srgbClr val="000000"/>
              </a:solidFill>
              <a:latin typeface="Arial"/>
            </a:endParaRPr>
          </a:p>
        </p:txBody>
      </p:sp>
      <p:sp>
        <p:nvSpPr>
          <p:cNvPr id="177" name="Google Shape;220;p35"/>
          <p:cNvSpPr/>
          <p:nvPr/>
        </p:nvSpPr>
        <p:spPr>
          <a:xfrm>
            <a:off x="0" y="0"/>
            <a:ext cx="4571640" cy="5143320"/>
          </a:xfrm>
          <a:prstGeom prst="frame">
            <a:avLst>
              <a:gd name="adj1" fmla="val 3424"/>
            </a:avLst>
          </a:prstGeom>
          <a:solidFill>
            <a:schemeClr val="l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Creación de Cuenta en Google Cloud Platform</a:t>
            </a:r>
            <a:endParaRPr b="0" lang="en-US" sz="2600" spc="-1" strike="noStrike">
              <a:solidFill>
                <a:srgbClr val="000000"/>
              </a:solidFill>
              <a:latin typeface="Arial"/>
            </a:endParaRPr>
          </a:p>
        </p:txBody>
      </p:sp>
      <p:sp>
        <p:nvSpPr>
          <p:cNvPr id="300"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301"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302" name="CuadroTexto 8"/>
          <p:cNvSpPr/>
          <p:nvPr/>
        </p:nvSpPr>
        <p:spPr>
          <a:xfrm>
            <a:off x="386640" y="1463040"/>
            <a:ext cx="8150760" cy="36324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200" spc="-1" strike="noStrike">
                <a:solidFill>
                  <a:srgbClr val="252525"/>
                </a:solidFill>
                <a:latin typeface="Roboto Mono"/>
                <a:ea typeface="Roboto Mono"/>
              </a:rPr>
              <a:t>En GCP trabajamos dentro de una estructura conocida como: </a:t>
            </a:r>
            <a:r>
              <a:rPr b="1" lang="es-MX" sz="1200" spc="-1" strike="noStrike">
                <a:solidFill>
                  <a:srgbClr val="252525"/>
                </a:solidFill>
                <a:latin typeface="Roboto Mono"/>
                <a:ea typeface="Roboto Mono"/>
              </a:rPr>
              <a:t>Proyectos </a:t>
            </a:r>
            <a:endParaRPr b="0" lang="en-US" sz="1200" spc="-1" strike="noStrike">
              <a:latin typeface="Arial"/>
            </a:endParaRPr>
          </a:p>
        </p:txBody>
      </p:sp>
      <p:pic>
        <p:nvPicPr>
          <p:cNvPr id="303" name="Imagen 2" descr=""/>
          <p:cNvPicPr/>
          <p:nvPr/>
        </p:nvPicPr>
        <p:blipFill>
          <a:blip r:embed="rId1"/>
          <a:stretch/>
        </p:blipFill>
        <p:spPr>
          <a:xfrm>
            <a:off x="2917800" y="1917000"/>
            <a:ext cx="3308040" cy="2993040"/>
          </a:xfrm>
          <a:prstGeom prst="rect">
            <a:avLst/>
          </a:prstGeom>
          <a:ln w="0">
            <a:solidFill>
              <a:srgbClr val="ffc000"/>
            </a:solid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Proyectos en GCP</a:t>
            </a:r>
            <a:endParaRPr b="0" lang="en-US" sz="2600" spc="-1" strike="noStrike">
              <a:solidFill>
                <a:srgbClr val="000000"/>
              </a:solidFill>
              <a:latin typeface="Arial"/>
            </a:endParaRPr>
          </a:p>
        </p:txBody>
      </p:sp>
      <p:sp>
        <p:nvSpPr>
          <p:cNvPr id="305"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306"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307" name="Imagen 3" descr=""/>
          <p:cNvPicPr/>
          <p:nvPr/>
        </p:nvPicPr>
        <p:blipFill>
          <a:blip r:embed="rId1"/>
          <a:stretch/>
        </p:blipFill>
        <p:spPr>
          <a:xfrm>
            <a:off x="397080" y="1060200"/>
            <a:ext cx="5962320" cy="25048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Proyectos en GCP</a:t>
            </a:r>
            <a:endParaRPr b="0" lang="en-US" sz="2600" spc="-1" strike="noStrike">
              <a:solidFill>
                <a:srgbClr val="000000"/>
              </a:solidFill>
              <a:latin typeface="Arial"/>
            </a:endParaRPr>
          </a:p>
        </p:txBody>
      </p:sp>
      <p:sp>
        <p:nvSpPr>
          <p:cNvPr id="309"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310"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311" name="Imagen 2" descr=""/>
          <p:cNvPicPr/>
          <p:nvPr/>
        </p:nvPicPr>
        <p:blipFill>
          <a:blip r:embed="rId1"/>
          <a:stretch/>
        </p:blipFill>
        <p:spPr>
          <a:xfrm>
            <a:off x="393840" y="991440"/>
            <a:ext cx="6219360" cy="38952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IAM</a:t>
            </a:r>
            <a:br/>
            <a:r>
              <a:rPr b="0" lang="es-MX" sz="2600" spc="-1" strike="noStrike">
                <a:solidFill>
                  <a:srgbClr val="cea6ff"/>
                </a:solidFill>
                <a:latin typeface="Montserrat"/>
                <a:ea typeface="Montserrat"/>
              </a:rPr>
              <a:t>(Administración de Identidades y Accesos)</a:t>
            </a:r>
            <a:endParaRPr b="0" lang="en-US" sz="2600" spc="-1" strike="noStrike">
              <a:solidFill>
                <a:srgbClr val="000000"/>
              </a:solidFill>
              <a:latin typeface="Arial"/>
            </a:endParaRPr>
          </a:p>
        </p:txBody>
      </p:sp>
      <p:sp>
        <p:nvSpPr>
          <p:cNvPr id="313"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314"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315" name="CuadroTexto 8"/>
          <p:cNvSpPr/>
          <p:nvPr/>
        </p:nvSpPr>
        <p:spPr>
          <a:xfrm>
            <a:off x="543960" y="1814040"/>
            <a:ext cx="7639200" cy="173196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MX" sz="1200" spc="-1" strike="noStrike">
                <a:solidFill>
                  <a:srgbClr val="252525"/>
                </a:solidFill>
                <a:latin typeface="Roboto Mono"/>
                <a:ea typeface="Roboto Mono"/>
              </a:rPr>
              <a:t>Permite otorgar acceso a recursos específicos de Google Cloud. Adopta el principio de</a:t>
            </a:r>
            <a:endParaRPr b="0" lang="en-US" sz="1200" spc="-1" strike="noStrike">
              <a:latin typeface="Arial"/>
            </a:endParaRPr>
          </a:p>
          <a:p>
            <a:pPr algn="just">
              <a:lnSpc>
                <a:spcPct val="150000"/>
              </a:lnSpc>
            </a:pPr>
            <a:r>
              <a:rPr b="0" lang="es-MX" sz="1200" spc="-1" strike="noStrike">
                <a:solidFill>
                  <a:srgbClr val="252525"/>
                </a:solidFill>
                <a:latin typeface="Roboto Mono"/>
                <a:ea typeface="Roboto Mono"/>
              </a:rPr>
              <a:t>seguridad de mínimo privilegio (recomendación Google), en el que otorgas solo los permisos necesarios para acceder a recursos específicos. </a:t>
            </a:r>
            <a:endParaRPr b="0" lang="en-US" sz="1200" spc="-1" strike="noStrike">
              <a:latin typeface="Arial"/>
            </a:endParaRPr>
          </a:p>
          <a:p>
            <a:pPr algn="just">
              <a:lnSpc>
                <a:spcPct val="150000"/>
              </a:lnSpc>
            </a:pPr>
            <a:endParaRPr b="0" lang="en-US" sz="1200" spc="-1" strike="noStrike">
              <a:latin typeface="Arial"/>
            </a:endParaRPr>
          </a:p>
          <a:p>
            <a:pPr algn="just">
              <a:lnSpc>
                <a:spcPct val="150000"/>
              </a:lnSpc>
            </a:pPr>
            <a:r>
              <a:rPr b="0" lang="es-MX" sz="1200" spc="-1" strike="noStrike">
                <a:solidFill>
                  <a:srgbClr val="252525"/>
                </a:solidFill>
                <a:latin typeface="Roboto Mono"/>
                <a:ea typeface="Roboto Mono"/>
              </a:rPr>
              <a:t>Para administrar el control de acceso con la IAM, define quién (identidad) tiene qué acceso (función) a qué recurso.</a:t>
            </a:r>
            <a:endParaRPr b="0" lang="en-US" sz="1200" spc="-1" strike="noStrike">
              <a:latin typeface="Arial"/>
            </a:endParaRPr>
          </a:p>
        </p:txBody>
      </p:sp>
      <p:pic>
        <p:nvPicPr>
          <p:cNvPr id="316" name="Imagen 9" descr=""/>
          <p:cNvPicPr/>
          <p:nvPr/>
        </p:nvPicPr>
        <p:blipFill>
          <a:blip r:embed="rId1"/>
          <a:stretch/>
        </p:blipFill>
        <p:spPr>
          <a:xfrm>
            <a:off x="5286240" y="3749400"/>
            <a:ext cx="2896920" cy="11865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IAM</a:t>
            </a:r>
            <a:br/>
            <a:r>
              <a:rPr b="0" lang="es-MX" sz="2600" spc="-1" strike="noStrike">
                <a:solidFill>
                  <a:srgbClr val="cea6ff"/>
                </a:solidFill>
                <a:latin typeface="Montserrat"/>
                <a:ea typeface="Montserrat"/>
              </a:rPr>
              <a:t>(Administración de Identidades y Accesos)</a:t>
            </a:r>
            <a:endParaRPr b="0" lang="en-US" sz="2600" spc="-1" strike="noStrike">
              <a:solidFill>
                <a:srgbClr val="000000"/>
              </a:solidFill>
              <a:latin typeface="Arial"/>
            </a:endParaRPr>
          </a:p>
        </p:txBody>
      </p:sp>
      <p:sp>
        <p:nvSpPr>
          <p:cNvPr id="318"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319"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320" name="Imagen 2" descr=""/>
          <p:cNvPicPr/>
          <p:nvPr/>
        </p:nvPicPr>
        <p:blipFill>
          <a:blip r:embed="rId1"/>
          <a:stretch/>
        </p:blipFill>
        <p:spPr>
          <a:xfrm>
            <a:off x="557640" y="1784880"/>
            <a:ext cx="7222320" cy="33580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Roles Primitivos</a:t>
            </a:r>
            <a:endParaRPr b="0" lang="en-US" sz="2600" spc="-1" strike="noStrike">
              <a:solidFill>
                <a:srgbClr val="000000"/>
              </a:solidFill>
              <a:latin typeface="Arial"/>
            </a:endParaRPr>
          </a:p>
        </p:txBody>
      </p:sp>
      <p:sp>
        <p:nvSpPr>
          <p:cNvPr id="322"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323"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324" name="Imagen 3" descr=""/>
          <p:cNvPicPr/>
          <p:nvPr/>
        </p:nvPicPr>
        <p:blipFill>
          <a:blip r:embed="rId1"/>
          <a:stretch/>
        </p:blipFill>
        <p:spPr>
          <a:xfrm>
            <a:off x="1844280" y="1221480"/>
            <a:ext cx="5705280" cy="27237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Roles Predefinidos</a:t>
            </a:r>
            <a:endParaRPr b="0" lang="en-US" sz="2600" spc="-1" strike="noStrike">
              <a:solidFill>
                <a:srgbClr val="000000"/>
              </a:solidFill>
              <a:latin typeface="Arial"/>
            </a:endParaRPr>
          </a:p>
        </p:txBody>
      </p:sp>
      <p:sp>
        <p:nvSpPr>
          <p:cNvPr id="326"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327"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328" name="Imagen 5" descr=""/>
          <p:cNvPicPr/>
          <p:nvPr/>
        </p:nvPicPr>
        <p:blipFill>
          <a:blip r:embed="rId1"/>
          <a:stretch/>
        </p:blipFill>
        <p:spPr>
          <a:xfrm>
            <a:off x="270720" y="1094400"/>
            <a:ext cx="8285760" cy="36892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Roles Predefinidos</a:t>
            </a:r>
            <a:endParaRPr b="0" lang="en-US" sz="2600" spc="-1" strike="noStrike">
              <a:solidFill>
                <a:srgbClr val="000000"/>
              </a:solidFill>
              <a:latin typeface="Arial"/>
            </a:endParaRPr>
          </a:p>
        </p:txBody>
      </p:sp>
      <p:sp>
        <p:nvSpPr>
          <p:cNvPr id="330"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331"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332" name="Imagen 2" descr=""/>
          <p:cNvPicPr/>
          <p:nvPr/>
        </p:nvPicPr>
        <p:blipFill>
          <a:blip r:embed="rId1"/>
          <a:stretch/>
        </p:blipFill>
        <p:spPr>
          <a:xfrm>
            <a:off x="264960" y="991440"/>
            <a:ext cx="8267400" cy="37620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Google Shape;225;p36"/>
          <p:cNvSpPr txBox="1"/>
          <p:nvPr/>
        </p:nvSpPr>
        <p:spPr>
          <a:xfrm>
            <a:off x="960840" y="462600"/>
            <a:ext cx="72223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Roles Predefinidos</a:t>
            </a:r>
            <a:endParaRPr b="0" lang="en-US" sz="2600" spc="-1" strike="noStrike">
              <a:solidFill>
                <a:srgbClr val="000000"/>
              </a:solidFill>
              <a:latin typeface="Arial"/>
            </a:endParaRPr>
          </a:p>
        </p:txBody>
      </p:sp>
      <p:sp>
        <p:nvSpPr>
          <p:cNvPr id="334"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335"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336" name="Imagen 2" descr=""/>
          <p:cNvPicPr/>
          <p:nvPr/>
        </p:nvPicPr>
        <p:blipFill>
          <a:blip r:embed="rId1"/>
          <a:stretch/>
        </p:blipFill>
        <p:spPr>
          <a:xfrm>
            <a:off x="264960" y="991440"/>
            <a:ext cx="8267400" cy="37620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338"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339" name="Picture 2" descr="Home | Twin Falls, ID Hands On"/>
          <p:cNvPicPr/>
          <p:nvPr/>
        </p:nvPicPr>
        <p:blipFill>
          <a:blip r:embed="rId1"/>
          <a:stretch/>
        </p:blipFill>
        <p:spPr>
          <a:xfrm>
            <a:off x="808560" y="523080"/>
            <a:ext cx="7526880" cy="42274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Google Shape;225;p36"/>
          <p:cNvSpPr txBox="1"/>
          <p:nvPr/>
        </p:nvSpPr>
        <p:spPr>
          <a:xfrm>
            <a:off x="1704600" y="424080"/>
            <a:ext cx="5767920" cy="528120"/>
          </a:xfrm>
          <a:prstGeom prst="rect">
            <a:avLst/>
          </a:prstGeom>
          <a:noFill/>
          <a:ln w="0">
            <a:noFill/>
          </a:ln>
        </p:spPr>
        <p:txBody>
          <a:bodyPr tIns="91440" bIns="91440">
            <a:noAutofit/>
          </a:bodyPr>
          <a:p>
            <a:pPr>
              <a:lnSpc>
                <a:spcPct val="100000"/>
              </a:lnSpc>
              <a:tabLst>
                <a:tab algn="l" pos="0"/>
              </a:tabLst>
            </a:pPr>
            <a:r>
              <a:rPr b="0" lang="es-US" sz="2600" spc="-1" strike="noStrike">
                <a:solidFill>
                  <a:srgbClr val="cea6ff"/>
                </a:solidFill>
                <a:latin typeface="Montserrat"/>
                <a:ea typeface="Montserrat"/>
              </a:rPr>
              <a:t>Arquitectura Cliente - Servidor</a:t>
            </a:r>
            <a:endParaRPr b="0" lang="en-US" sz="2600" spc="-1" strike="noStrike">
              <a:solidFill>
                <a:srgbClr val="000000"/>
              </a:solidFill>
              <a:latin typeface="Arial"/>
            </a:endParaRPr>
          </a:p>
        </p:txBody>
      </p:sp>
      <p:sp>
        <p:nvSpPr>
          <p:cNvPr id="179" name="Google Shape;226;p36"/>
          <p:cNvSpPr txBox="1"/>
          <p:nvPr/>
        </p:nvSpPr>
        <p:spPr>
          <a:xfrm>
            <a:off x="713160" y="3587760"/>
            <a:ext cx="7586640" cy="3867480"/>
          </a:xfrm>
          <a:prstGeom prst="rect">
            <a:avLst/>
          </a:prstGeom>
          <a:noFill/>
          <a:ln w="0">
            <a:noFill/>
          </a:ln>
        </p:spPr>
        <p:txBody>
          <a:bodyPr tIns="91440" bIns="91440">
            <a:noAutofit/>
          </a:bodyPr>
          <a:p>
            <a:pPr algn="just">
              <a:lnSpc>
                <a:spcPct val="150000"/>
              </a:lnSpc>
              <a:tabLst>
                <a:tab algn="l" pos="0"/>
              </a:tabLst>
            </a:pPr>
            <a:r>
              <a:rPr b="0" lang="es-MX" sz="1600" spc="-1" strike="noStrike">
                <a:solidFill>
                  <a:srgbClr val="252525"/>
                </a:solidFill>
                <a:latin typeface="Roboto Mono"/>
                <a:ea typeface="Roboto Mono"/>
              </a:rPr>
              <a:t>Puntos clave de la arquitectura:</a:t>
            </a:r>
            <a:endParaRPr b="0" lang="en-US" sz="1600" spc="-1" strike="noStrike">
              <a:solidFill>
                <a:srgbClr val="000000"/>
              </a:solidFill>
              <a:latin typeface="Arial"/>
            </a:endParaRPr>
          </a:p>
          <a:p>
            <a:pPr marL="285840" indent="-285480" algn="just">
              <a:lnSpc>
                <a:spcPct val="150000"/>
              </a:lnSpc>
              <a:buClr>
                <a:srgbClr val="252525"/>
              </a:buClr>
              <a:buFont typeface="Arial"/>
              <a:buChar char="•"/>
              <a:tabLst>
                <a:tab algn="l" pos="0"/>
              </a:tabLst>
            </a:pPr>
            <a:r>
              <a:rPr b="0" lang="es-MX" sz="1600" spc="-1" strike="noStrike">
                <a:solidFill>
                  <a:srgbClr val="252525"/>
                </a:solidFill>
                <a:latin typeface="Roboto Mono"/>
                <a:ea typeface="Roboto Mono"/>
              </a:rPr>
              <a:t>Cliente.</a:t>
            </a:r>
            <a:endParaRPr b="0" lang="en-US" sz="1600" spc="-1" strike="noStrike">
              <a:solidFill>
                <a:srgbClr val="000000"/>
              </a:solidFill>
              <a:latin typeface="Arial"/>
            </a:endParaRPr>
          </a:p>
          <a:p>
            <a:pPr marL="285840" indent="-285480" algn="just">
              <a:lnSpc>
                <a:spcPct val="150000"/>
              </a:lnSpc>
              <a:buClr>
                <a:srgbClr val="252525"/>
              </a:buClr>
              <a:buFont typeface="Arial"/>
              <a:buChar char="•"/>
              <a:tabLst>
                <a:tab algn="l" pos="0"/>
              </a:tabLst>
            </a:pPr>
            <a:r>
              <a:rPr b="0" lang="es-MX" sz="1600" spc="-1" strike="noStrike">
                <a:solidFill>
                  <a:srgbClr val="252525"/>
                </a:solidFill>
                <a:latin typeface="Roboto Mono"/>
                <a:ea typeface="Roboto Mono"/>
              </a:rPr>
              <a:t>Servidor.</a:t>
            </a:r>
            <a:endParaRPr b="0" lang="en-US" sz="1600" spc="-1" strike="noStrike">
              <a:solidFill>
                <a:srgbClr val="000000"/>
              </a:solidFill>
              <a:latin typeface="Arial"/>
            </a:endParaRPr>
          </a:p>
        </p:txBody>
      </p:sp>
      <p:sp>
        <p:nvSpPr>
          <p:cNvPr id="180"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181"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182" name="6 Imagen" descr="https://upload.wikimedia.org/wikipedia/commons/1/1c/Cliente-Servidor.png"/>
          <p:cNvPicPr/>
          <p:nvPr/>
        </p:nvPicPr>
        <p:blipFill>
          <a:blip r:embed="rId1"/>
          <a:stretch/>
        </p:blipFill>
        <p:spPr>
          <a:xfrm>
            <a:off x="1704600" y="1140840"/>
            <a:ext cx="5299560" cy="2258640"/>
          </a:xfrm>
          <a:prstGeom prst="rect">
            <a:avLst/>
          </a:prstGeom>
          <a:ln w="0">
            <a:solidFill>
              <a:srgbClr val="252525"/>
            </a:solid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Google Shape;225;p36"/>
          <p:cNvSpPr txBox="1"/>
          <p:nvPr/>
        </p:nvSpPr>
        <p:spPr>
          <a:xfrm>
            <a:off x="1387800" y="53064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¿Qué es el Cloud Computing?</a:t>
            </a:r>
            <a:endParaRPr b="0" lang="en-US" sz="2600" spc="-1" strike="noStrike">
              <a:solidFill>
                <a:srgbClr val="000000"/>
              </a:solidFill>
              <a:latin typeface="Arial"/>
            </a:endParaRPr>
          </a:p>
        </p:txBody>
      </p:sp>
      <p:sp>
        <p:nvSpPr>
          <p:cNvPr id="184" name="Google Shape;226;p36"/>
          <p:cNvSpPr txBox="1"/>
          <p:nvPr/>
        </p:nvSpPr>
        <p:spPr>
          <a:xfrm>
            <a:off x="778680" y="3485880"/>
            <a:ext cx="7586640" cy="3867480"/>
          </a:xfrm>
          <a:prstGeom prst="rect">
            <a:avLst/>
          </a:prstGeom>
          <a:noFill/>
          <a:ln w="0">
            <a:noFill/>
          </a:ln>
        </p:spPr>
        <p:txBody>
          <a:bodyPr tIns="91440" bIns="91440">
            <a:noAutofit/>
          </a:bodyPr>
          <a:p>
            <a:pPr algn="just">
              <a:lnSpc>
                <a:spcPct val="150000"/>
              </a:lnSpc>
              <a:tabLst>
                <a:tab algn="l" pos="0"/>
              </a:tabLst>
            </a:pPr>
            <a:r>
              <a:rPr b="0" lang="es-MX" sz="1600" spc="-1" strike="noStrike">
                <a:solidFill>
                  <a:srgbClr val="252525"/>
                </a:solidFill>
                <a:latin typeface="Roboto Mono"/>
                <a:ea typeface="Roboto Mono"/>
              </a:rPr>
              <a:t>“</a:t>
            </a:r>
            <a:r>
              <a:rPr b="0" lang="es-MX" sz="1600" spc="-1" strike="noStrike">
                <a:solidFill>
                  <a:srgbClr val="252525"/>
                </a:solidFill>
                <a:latin typeface="Roboto Mono"/>
                <a:ea typeface="Roboto Mono"/>
              </a:rPr>
              <a:t>El Cloud Computing o Cómputo en la nube, es una nueva tecnología que nos permite acceder mediante un sistema remoto, al software, al procesamiento de datos y al almacenamiento de archivos.”</a:t>
            </a:r>
            <a:endParaRPr b="0" lang="en-US" sz="1600" spc="-1" strike="noStrike">
              <a:solidFill>
                <a:srgbClr val="000000"/>
              </a:solidFill>
              <a:latin typeface="Arial"/>
            </a:endParaRPr>
          </a:p>
        </p:txBody>
      </p:sp>
      <p:sp>
        <p:nvSpPr>
          <p:cNvPr id="185"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186"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pic>
        <p:nvPicPr>
          <p:cNvPr id="187" name="7 Imagen" descr=""/>
          <p:cNvPicPr/>
          <p:nvPr/>
        </p:nvPicPr>
        <p:blipFill>
          <a:blip r:embed="rId1"/>
          <a:stretch/>
        </p:blipFill>
        <p:spPr>
          <a:xfrm>
            <a:off x="1550520" y="1232640"/>
            <a:ext cx="5442120" cy="2181960"/>
          </a:xfrm>
          <a:prstGeom prst="rect">
            <a:avLst/>
          </a:prstGeom>
          <a:ln w="0">
            <a:solidFill>
              <a:srgbClr val="252525"/>
            </a:solid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Google Shape;225;p36"/>
          <p:cNvSpPr txBox="1"/>
          <p:nvPr/>
        </p:nvSpPr>
        <p:spPr>
          <a:xfrm>
            <a:off x="1387800" y="530640"/>
            <a:ext cx="5767920" cy="528120"/>
          </a:xfrm>
          <a:prstGeom prst="rect">
            <a:avLst/>
          </a:prstGeom>
          <a:noFill/>
          <a:ln w="0">
            <a:noFill/>
          </a:ln>
        </p:spPr>
        <p:txBody>
          <a:bodyPr tIns="91440" bIns="91440">
            <a:noAutofit/>
          </a:bodyPr>
          <a:p>
            <a:pPr algn="ctr">
              <a:lnSpc>
                <a:spcPct val="100000"/>
              </a:lnSpc>
              <a:tabLst>
                <a:tab algn="l" pos="0"/>
              </a:tabLst>
            </a:pPr>
            <a:r>
              <a:rPr b="0" lang="en-US" sz="2600" spc="-1" strike="noStrike">
                <a:solidFill>
                  <a:srgbClr val="cea6ff"/>
                </a:solidFill>
                <a:latin typeface="Montserrat"/>
                <a:ea typeface="Montserrat"/>
              </a:rPr>
              <a:t>Cloud Computing y Big Data</a:t>
            </a:r>
            <a:endParaRPr b="0" lang="en-US" sz="2600" spc="-1" strike="noStrike">
              <a:solidFill>
                <a:srgbClr val="000000"/>
              </a:solidFill>
              <a:latin typeface="Arial"/>
            </a:endParaRPr>
          </a:p>
        </p:txBody>
      </p:sp>
      <p:sp>
        <p:nvSpPr>
          <p:cNvPr id="189" name="Google Shape;226;p36"/>
          <p:cNvSpPr txBox="1"/>
          <p:nvPr/>
        </p:nvSpPr>
        <p:spPr>
          <a:xfrm>
            <a:off x="540720" y="1059480"/>
            <a:ext cx="7586640" cy="3867480"/>
          </a:xfrm>
          <a:prstGeom prst="rect">
            <a:avLst/>
          </a:prstGeom>
          <a:noFill/>
          <a:ln w="0">
            <a:noFill/>
          </a:ln>
        </p:spPr>
        <p:txBody>
          <a:bodyPr tIns="91440" bIns="91440">
            <a:noAutofit/>
          </a:bodyPr>
          <a:p>
            <a:pPr algn="just">
              <a:lnSpc>
                <a:spcPct val="150000"/>
              </a:lnSpc>
              <a:tabLst>
                <a:tab algn="l" pos="0"/>
              </a:tabLst>
            </a:pPr>
            <a:r>
              <a:rPr b="0" lang="es-MX" sz="1600" spc="-1" strike="noStrike">
                <a:solidFill>
                  <a:srgbClr val="252525"/>
                </a:solidFill>
                <a:latin typeface="Roboto Mono"/>
                <a:ea typeface="Roboto Mono"/>
              </a:rPr>
              <a:t>“</a:t>
            </a:r>
            <a:r>
              <a:rPr b="0" lang="es-MX" sz="1600" spc="-1" strike="noStrike">
                <a:solidFill>
                  <a:srgbClr val="252525"/>
                </a:solidFill>
                <a:latin typeface="Roboto Mono"/>
                <a:ea typeface="Roboto Mono"/>
              </a:rPr>
              <a:t>A diferencia de esquemas de servidores tradicionales, el Cloud Computing permite el tratamiento de los grandes volúmenes de información del Big Data gracias a una de sus características clave: la escalabilidad.”</a:t>
            </a:r>
            <a:endParaRPr b="0" lang="en-US" sz="1600" spc="-1" strike="noStrike">
              <a:solidFill>
                <a:srgbClr val="000000"/>
              </a:solidFill>
              <a:latin typeface="Arial"/>
            </a:endParaRPr>
          </a:p>
          <a:p>
            <a:pPr algn="just">
              <a:lnSpc>
                <a:spcPct val="150000"/>
              </a:lnSpc>
              <a:tabLst>
                <a:tab algn="l" pos="0"/>
              </a:tabLst>
            </a:pPr>
            <a:endParaRPr b="0" lang="en-US" sz="1600" spc="-1" strike="noStrike">
              <a:solidFill>
                <a:srgbClr val="000000"/>
              </a:solidFill>
              <a:latin typeface="Arial"/>
            </a:endParaRPr>
          </a:p>
          <a:p>
            <a:pPr algn="just">
              <a:lnSpc>
                <a:spcPct val="150000"/>
              </a:lnSpc>
              <a:tabLst>
                <a:tab algn="l" pos="0"/>
              </a:tabLst>
            </a:pPr>
            <a:r>
              <a:rPr b="0" lang="es-MX" sz="1600" spc="-1" strike="noStrike">
                <a:solidFill>
                  <a:srgbClr val="252525"/>
                </a:solidFill>
                <a:latin typeface="Roboto Mono"/>
                <a:ea typeface="Roboto Mono"/>
              </a:rPr>
              <a:t>Ventajas:</a:t>
            </a:r>
            <a:endParaRPr b="0" lang="en-US" sz="1600" spc="-1" strike="noStrike">
              <a:solidFill>
                <a:srgbClr val="000000"/>
              </a:solidFill>
              <a:latin typeface="Arial"/>
            </a:endParaRPr>
          </a:p>
          <a:p>
            <a:pPr marL="914400" indent="-647280" algn="just">
              <a:lnSpc>
                <a:spcPct val="150000"/>
              </a:lnSpc>
              <a:buClr>
                <a:srgbClr val="252525"/>
              </a:buClr>
              <a:buSzPct val="64000"/>
              <a:buFont typeface="Roboto"/>
              <a:buChar char="●"/>
              <a:tabLst>
                <a:tab algn="l" pos="0"/>
              </a:tabLst>
            </a:pPr>
            <a:r>
              <a:rPr b="0" lang="es-MX" sz="1600" spc="-1" strike="noStrike">
                <a:solidFill>
                  <a:srgbClr val="252525"/>
                </a:solidFill>
                <a:latin typeface="Roboto Mono"/>
                <a:ea typeface="Roboto Mono"/>
              </a:rPr>
              <a:t>Abaratamiento de costes.</a:t>
            </a:r>
            <a:endParaRPr b="0" lang="en-US" sz="1600" spc="-1" strike="noStrike">
              <a:solidFill>
                <a:srgbClr val="000000"/>
              </a:solidFill>
              <a:latin typeface="Arial"/>
            </a:endParaRPr>
          </a:p>
          <a:p>
            <a:pPr marL="914400" indent="-647280" algn="just">
              <a:lnSpc>
                <a:spcPct val="150000"/>
              </a:lnSpc>
              <a:buClr>
                <a:srgbClr val="252525"/>
              </a:buClr>
              <a:buSzPct val="64000"/>
              <a:buFont typeface="Roboto"/>
              <a:buChar char="●"/>
              <a:tabLst>
                <a:tab algn="l" pos="0"/>
              </a:tabLst>
            </a:pPr>
            <a:r>
              <a:rPr b="0" lang="es-MX" sz="1600" spc="-1" strike="noStrike">
                <a:solidFill>
                  <a:srgbClr val="252525"/>
                </a:solidFill>
                <a:latin typeface="Roboto Mono"/>
                <a:ea typeface="Roboto Mono"/>
              </a:rPr>
              <a:t>Inmediatez.</a:t>
            </a:r>
            <a:endParaRPr b="0" lang="en-US" sz="1600" spc="-1" strike="noStrike">
              <a:solidFill>
                <a:srgbClr val="000000"/>
              </a:solidFill>
              <a:latin typeface="Arial"/>
            </a:endParaRPr>
          </a:p>
          <a:p>
            <a:pPr marL="914400" indent="-647280" algn="just">
              <a:lnSpc>
                <a:spcPct val="150000"/>
              </a:lnSpc>
              <a:buClr>
                <a:srgbClr val="252525"/>
              </a:buClr>
              <a:buSzPct val="64000"/>
              <a:buFont typeface="Roboto"/>
              <a:buChar char="●"/>
              <a:tabLst>
                <a:tab algn="l" pos="0"/>
              </a:tabLst>
            </a:pPr>
            <a:r>
              <a:rPr b="0" lang="es-MX" sz="1600" spc="-1" strike="noStrike">
                <a:solidFill>
                  <a:srgbClr val="252525"/>
                </a:solidFill>
                <a:latin typeface="Roboto Mono"/>
                <a:ea typeface="Roboto Mono"/>
              </a:rPr>
              <a:t>Capacidad de proceso.</a:t>
            </a:r>
            <a:endParaRPr b="0" lang="en-US" sz="1600" spc="-1" strike="noStrike">
              <a:solidFill>
                <a:srgbClr val="000000"/>
              </a:solidFill>
              <a:latin typeface="Arial"/>
            </a:endParaRPr>
          </a:p>
          <a:p>
            <a:pPr marL="914400" indent="-647280" algn="just">
              <a:lnSpc>
                <a:spcPct val="150000"/>
              </a:lnSpc>
              <a:buClr>
                <a:srgbClr val="252525"/>
              </a:buClr>
              <a:buSzPct val="64000"/>
              <a:buFont typeface="Roboto"/>
              <a:buChar char="●"/>
              <a:tabLst>
                <a:tab algn="l" pos="0"/>
              </a:tabLst>
            </a:pPr>
            <a:r>
              <a:rPr b="0" lang="es-MX" sz="1600" spc="-1" strike="noStrike">
                <a:solidFill>
                  <a:srgbClr val="252525"/>
                </a:solidFill>
                <a:latin typeface="Roboto Mono"/>
                <a:ea typeface="Roboto Mono"/>
              </a:rPr>
              <a:t>Concurrencia.</a:t>
            </a:r>
            <a:endParaRPr b="0" lang="en-US" sz="1600" spc="-1" strike="noStrike">
              <a:solidFill>
                <a:srgbClr val="000000"/>
              </a:solidFill>
              <a:latin typeface="Arial"/>
            </a:endParaRPr>
          </a:p>
          <a:p>
            <a:pPr algn="just">
              <a:lnSpc>
                <a:spcPct val="150000"/>
              </a:lnSpc>
              <a:tabLst>
                <a:tab algn="l" pos="0"/>
              </a:tabLst>
            </a:pPr>
            <a:endParaRPr b="0" lang="en-US" sz="1600" spc="-1" strike="noStrike">
              <a:solidFill>
                <a:srgbClr val="000000"/>
              </a:solidFill>
              <a:latin typeface="Arial"/>
            </a:endParaRPr>
          </a:p>
        </p:txBody>
      </p:sp>
      <p:sp>
        <p:nvSpPr>
          <p:cNvPr id="190"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191"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Google Shape;225;p36"/>
          <p:cNvSpPr txBox="1"/>
          <p:nvPr/>
        </p:nvSpPr>
        <p:spPr>
          <a:xfrm>
            <a:off x="1387800" y="53064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El principio 5 - 3- 2</a:t>
            </a:r>
            <a:endParaRPr b="0" lang="en-US" sz="2600" spc="-1" strike="noStrike">
              <a:solidFill>
                <a:srgbClr val="000000"/>
              </a:solidFill>
              <a:latin typeface="Arial"/>
            </a:endParaRPr>
          </a:p>
        </p:txBody>
      </p:sp>
      <p:sp>
        <p:nvSpPr>
          <p:cNvPr id="193"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194"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195" name="CuadroTexto 8"/>
          <p:cNvSpPr/>
          <p:nvPr/>
        </p:nvSpPr>
        <p:spPr>
          <a:xfrm>
            <a:off x="528120" y="1174680"/>
            <a:ext cx="4589280" cy="154980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 sz="1600" spc="-1" strike="noStrike">
                <a:solidFill>
                  <a:srgbClr val="252525"/>
                </a:solidFill>
                <a:latin typeface="Roboto Mono"/>
                <a:ea typeface="Roboto Mono"/>
              </a:rPr>
              <a:t>Este principio se compone de:</a:t>
            </a:r>
            <a:endParaRPr b="0" lang="en-US" sz="1600" spc="-1" strike="noStrike">
              <a:latin typeface="Arial"/>
            </a:endParaRPr>
          </a:p>
          <a:p>
            <a:pPr marL="457200" indent="-456840" algn="just">
              <a:lnSpc>
                <a:spcPct val="150000"/>
              </a:lnSpc>
              <a:buClr>
                <a:srgbClr val="000000"/>
              </a:buClr>
              <a:buFont typeface="Arial"/>
              <a:buChar char="•"/>
            </a:pPr>
            <a:r>
              <a:rPr b="0" lang="es" sz="1600" spc="-1" strike="noStrike">
                <a:solidFill>
                  <a:srgbClr val="252525"/>
                </a:solidFill>
                <a:latin typeface="Roboto Mono"/>
                <a:ea typeface="Roboto Mono"/>
              </a:rPr>
              <a:t>5 características.</a:t>
            </a:r>
            <a:endParaRPr b="0" lang="en-US" sz="1600" spc="-1" strike="noStrike">
              <a:latin typeface="Arial"/>
            </a:endParaRPr>
          </a:p>
          <a:p>
            <a:pPr marL="457200" indent="-456840" algn="just">
              <a:lnSpc>
                <a:spcPct val="150000"/>
              </a:lnSpc>
              <a:buClr>
                <a:srgbClr val="000000"/>
              </a:buClr>
              <a:buFont typeface="Arial"/>
              <a:buChar char="•"/>
            </a:pPr>
            <a:r>
              <a:rPr b="0" lang="es" sz="1600" spc="-1" strike="noStrike">
                <a:solidFill>
                  <a:srgbClr val="252525"/>
                </a:solidFill>
                <a:latin typeface="Roboto Mono"/>
                <a:ea typeface="Roboto Mono"/>
              </a:rPr>
              <a:t>3 métodos de entrega.</a:t>
            </a:r>
            <a:endParaRPr b="0" lang="en-US" sz="1600" spc="-1" strike="noStrike">
              <a:latin typeface="Arial"/>
            </a:endParaRPr>
          </a:p>
          <a:p>
            <a:pPr marL="457200" indent="-456840" algn="just">
              <a:lnSpc>
                <a:spcPct val="150000"/>
              </a:lnSpc>
              <a:buClr>
                <a:srgbClr val="000000"/>
              </a:buClr>
              <a:buFont typeface="Arial"/>
              <a:buChar char="•"/>
            </a:pPr>
            <a:r>
              <a:rPr b="0" lang="es" sz="1600" spc="-1" strike="noStrike">
                <a:solidFill>
                  <a:srgbClr val="252525"/>
                </a:solidFill>
                <a:latin typeface="Roboto Mono"/>
                <a:ea typeface="Roboto Mono"/>
              </a:rPr>
              <a:t>2 modelos de implementación.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Google Shape;225;p36"/>
          <p:cNvSpPr txBox="1"/>
          <p:nvPr/>
        </p:nvSpPr>
        <p:spPr>
          <a:xfrm>
            <a:off x="1387800" y="53064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El principio 5 - 3- 2</a:t>
            </a:r>
            <a:endParaRPr b="0" lang="en-US" sz="2600" spc="-1" strike="noStrike">
              <a:solidFill>
                <a:srgbClr val="000000"/>
              </a:solidFill>
              <a:latin typeface="Arial"/>
            </a:endParaRPr>
          </a:p>
        </p:txBody>
      </p:sp>
      <p:sp>
        <p:nvSpPr>
          <p:cNvPr id="197"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198"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199" name="CuadroTexto 8"/>
          <p:cNvSpPr/>
          <p:nvPr/>
        </p:nvSpPr>
        <p:spPr>
          <a:xfrm>
            <a:off x="528120" y="1174680"/>
            <a:ext cx="4589280" cy="81972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1" lang="es-AR" sz="1600" spc="-1" strike="noStrike">
                <a:solidFill>
                  <a:srgbClr val="28262b"/>
                </a:solidFill>
                <a:latin typeface="Raleway"/>
                <a:ea typeface="Arial"/>
              </a:rPr>
              <a:t>5 - Características</a:t>
            </a:r>
            <a:endParaRPr b="0" lang="en-US" sz="1600" spc="-1" strike="noStrike">
              <a:latin typeface="Arial"/>
            </a:endParaRPr>
          </a:p>
          <a:p>
            <a:pPr algn="just">
              <a:lnSpc>
                <a:spcPct val="150000"/>
              </a:lnSpc>
            </a:pPr>
            <a:endParaRPr b="0" lang="en-US" sz="1600" spc="-1" strike="noStrike">
              <a:latin typeface="Arial"/>
            </a:endParaRPr>
          </a:p>
        </p:txBody>
      </p:sp>
      <p:pic>
        <p:nvPicPr>
          <p:cNvPr id="200" name="Imagen 2" descr=""/>
          <p:cNvPicPr/>
          <p:nvPr/>
        </p:nvPicPr>
        <p:blipFill>
          <a:blip r:embed="rId1"/>
          <a:stretch/>
        </p:blipFill>
        <p:spPr>
          <a:xfrm>
            <a:off x="528120" y="1715760"/>
            <a:ext cx="7755840" cy="24908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Google Shape;225;p36"/>
          <p:cNvSpPr txBox="1"/>
          <p:nvPr/>
        </p:nvSpPr>
        <p:spPr>
          <a:xfrm>
            <a:off x="1387800" y="530640"/>
            <a:ext cx="5767920" cy="528120"/>
          </a:xfrm>
          <a:prstGeom prst="rect">
            <a:avLst/>
          </a:prstGeom>
          <a:noFill/>
          <a:ln w="0">
            <a:noFill/>
          </a:ln>
        </p:spPr>
        <p:txBody>
          <a:bodyPr tIns="91440" bIns="91440">
            <a:noAutofit/>
          </a:bodyPr>
          <a:p>
            <a:pPr algn="ctr">
              <a:lnSpc>
                <a:spcPct val="100000"/>
              </a:lnSpc>
              <a:tabLst>
                <a:tab algn="l" pos="0"/>
              </a:tabLst>
            </a:pPr>
            <a:r>
              <a:rPr b="0" lang="es-MX" sz="2600" spc="-1" strike="noStrike">
                <a:solidFill>
                  <a:srgbClr val="cea6ff"/>
                </a:solidFill>
                <a:latin typeface="Montserrat"/>
                <a:ea typeface="Montserrat"/>
              </a:rPr>
              <a:t>El principio 5 - 3- 2</a:t>
            </a:r>
            <a:endParaRPr b="0" lang="en-US" sz="2600" spc="-1" strike="noStrike">
              <a:solidFill>
                <a:srgbClr val="000000"/>
              </a:solidFill>
              <a:latin typeface="Arial"/>
            </a:endParaRPr>
          </a:p>
        </p:txBody>
      </p:sp>
      <p:sp>
        <p:nvSpPr>
          <p:cNvPr id="202" name="Google Shape;227;p36"/>
          <p:cNvSpPr/>
          <p:nvPr/>
        </p:nvSpPr>
        <p:spPr>
          <a:xfrm>
            <a:off x="8670960" y="0"/>
            <a:ext cx="507960" cy="5143320"/>
          </a:xfrm>
          <a:prstGeom prst="frame">
            <a:avLst>
              <a:gd name="adj1" fmla="val 6267"/>
            </a:avLst>
          </a:prstGeom>
          <a:solidFill>
            <a:schemeClr val="lt1"/>
          </a:solidFill>
          <a:ln w="0">
            <a:noFill/>
          </a:ln>
        </p:spPr>
        <p:style>
          <a:lnRef idx="0"/>
          <a:fillRef idx="0"/>
          <a:effectRef idx="0"/>
          <a:fontRef idx="minor"/>
        </p:style>
      </p:sp>
      <p:sp>
        <p:nvSpPr>
          <p:cNvPr id="203" name="Google Shape;228;p36"/>
          <p:cNvSpPr/>
          <p:nvPr/>
        </p:nvSpPr>
        <p:spPr>
          <a:xfrm>
            <a:off x="8670960" y="11880"/>
            <a:ext cx="507960" cy="5143320"/>
          </a:xfrm>
          <a:prstGeom prst="rect">
            <a:avLst/>
          </a:prstGeom>
          <a:solidFill>
            <a:srgbClr val="f59410"/>
          </a:solidFill>
          <a:ln w="0">
            <a:noFill/>
          </a:ln>
        </p:spPr>
        <p:style>
          <a:lnRef idx="0"/>
          <a:fillRef idx="0"/>
          <a:effectRef idx="0"/>
          <a:fontRef idx="minor"/>
        </p:style>
      </p:sp>
      <p:sp>
        <p:nvSpPr>
          <p:cNvPr id="204" name="CuadroTexto 8"/>
          <p:cNvSpPr/>
          <p:nvPr/>
        </p:nvSpPr>
        <p:spPr>
          <a:xfrm>
            <a:off x="528120" y="1174680"/>
            <a:ext cx="5570280" cy="191484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es-AR" sz="1600" spc="-1" strike="noStrike">
                <a:solidFill>
                  <a:srgbClr val="252525"/>
                </a:solidFill>
                <a:latin typeface="Roboto Mono"/>
                <a:ea typeface="Roboto Mono"/>
              </a:rPr>
              <a:t>3 – Métodos de Entrega: </a:t>
            </a:r>
            <a:endParaRPr b="0" lang="en-US" sz="1600" spc="-1" strike="noStrike">
              <a:latin typeface="Arial"/>
            </a:endParaRPr>
          </a:p>
          <a:p>
            <a:pPr marL="571680" indent="-571320" algn="just">
              <a:lnSpc>
                <a:spcPct val="150000"/>
              </a:lnSpc>
              <a:buClr>
                <a:srgbClr val="000000"/>
              </a:buClr>
              <a:buSzPct val="90000"/>
              <a:buFont typeface="Arial"/>
              <a:buChar char="•"/>
            </a:pPr>
            <a:r>
              <a:rPr b="0" lang="es-AR" sz="1600" spc="-1" strike="noStrike">
                <a:solidFill>
                  <a:srgbClr val="252525"/>
                </a:solidFill>
                <a:latin typeface="Roboto Mono"/>
                <a:ea typeface="Roboto Mono"/>
              </a:rPr>
              <a:t>Infraestructura como servicio (IaaS).</a:t>
            </a:r>
            <a:endParaRPr b="0" lang="en-US" sz="1600" spc="-1" strike="noStrike">
              <a:latin typeface="Arial"/>
            </a:endParaRPr>
          </a:p>
          <a:p>
            <a:pPr marL="571680" indent="-571320" algn="just">
              <a:lnSpc>
                <a:spcPct val="150000"/>
              </a:lnSpc>
              <a:buClr>
                <a:srgbClr val="000000"/>
              </a:buClr>
              <a:buSzPct val="90000"/>
              <a:buFont typeface="Arial"/>
              <a:buChar char="•"/>
            </a:pPr>
            <a:r>
              <a:rPr b="0" lang="es-AR" sz="1600" spc="-1" strike="noStrike">
                <a:solidFill>
                  <a:srgbClr val="252525"/>
                </a:solidFill>
                <a:latin typeface="Roboto Mono"/>
                <a:ea typeface="Roboto Mono"/>
              </a:rPr>
              <a:t>Plataforma como servicio (PaaS).</a:t>
            </a:r>
            <a:endParaRPr b="0" lang="en-US" sz="1600" spc="-1" strike="noStrike">
              <a:latin typeface="Arial"/>
            </a:endParaRPr>
          </a:p>
          <a:p>
            <a:pPr marL="571680" indent="-571320" algn="just">
              <a:lnSpc>
                <a:spcPct val="150000"/>
              </a:lnSpc>
              <a:buClr>
                <a:srgbClr val="000000"/>
              </a:buClr>
              <a:buSzPct val="90000"/>
              <a:buFont typeface="Arial"/>
              <a:buChar char="•"/>
            </a:pPr>
            <a:r>
              <a:rPr b="0" lang="es-AR" sz="1600" spc="-1" strike="noStrike">
                <a:solidFill>
                  <a:srgbClr val="252525"/>
                </a:solidFill>
                <a:latin typeface="Roboto Mono"/>
                <a:ea typeface="Roboto Mono"/>
              </a:rPr>
              <a:t>Software como servicio (SaaS).</a:t>
            </a:r>
            <a:endParaRPr b="0" lang="en-US" sz="1600" spc="-1" strike="noStrike">
              <a:latin typeface="Arial"/>
            </a:endParaRPr>
          </a:p>
          <a:p>
            <a:pPr algn="just">
              <a:lnSpc>
                <a:spcPct val="150000"/>
              </a:lnSpc>
            </a:pPr>
            <a:endParaRPr b="0" lang="en-US" sz="1600" spc="-1" strike="noStrike">
              <a:latin typeface="Arial"/>
            </a:endParaRPr>
          </a:p>
        </p:txBody>
      </p:sp>
      <p:pic>
        <p:nvPicPr>
          <p:cNvPr id="205" name="Picture 4" descr="Navégalo | 6 razones por las que su empresa debe usar la nube"/>
          <p:cNvPicPr/>
          <p:nvPr/>
        </p:nvPicPr>
        <p:blipFill>
          <a:blip r:embed="rId1"/>
          <a:stretch/>
        </p:blipFill>
        <p:spPr>
          <a:xfrm>
            <a:off x="5060160" y="2873160"/>
            <a:ext cx="3453120" cy="1942200"/>
          </a:xfrm>
          <a:prstGeom prst="rect">
            <a:avLst/>
          </a:prstGeom>
          <a:ln w="0">
            <a:solidFill>
              <a:srgbClr val="252525"/>
            </a:solid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175</TotalTime>
  <Application>LibreOffice/7.1.6.2$Linux_X86_64 LibreOffice_project/10$Build-2</Application>
  <AppVersion>15.0000</AppVersion>
  <Words>1477</Words>
  <Paragraphs>141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2022-04-23T02:25:21Z</dcterms:modified>
  <cp:revision>15</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39</vt:i4>
  </property>
  <property fmtid="{D5CDD505-2E9C-101B-9397-08002B2CF9AE}" pid="3" name="PresentationFormat">
    <vt:lpwstr>Presentación en pantalla (16:9)</vt:lpwstr>
  </property>
  <property fmtid="{D5CDD505-2E9C-101B-9397-08002B2CF9AE}" pid="4" name="Slides">
    <vt:i4>39</vt:i4>
  </property>
</Properties>
</file>